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64"/>
  </p:notesMasterIdLst>
  <p:handoutMasterIdLst>
    <p:handoutMasterId r:id="rId165"/>
  </p:handoutMasterIdLst>
  <p:sldIdLst>
    <p:sldId id="264" r:id="rId5"/>
    <p:sldId id="404" r:id="rId6"/>
    <p:sldId id="280" r:id="rId7"/>
    <p:sldId id="281" r:id="rId8"/>
    <p:sldId id="282" r:id="rId9"/>
    <p:sldId id="283" r:id="rId10"/>
    <p:sldId id="372" r:id="rId11"/>
    <p:sldId id="284" r:id="rId12"/>
    <p:sldId id="360" r:id="rId13"/>
    <p:sldId id="389" r:id="rId14"/>
    <p:sldId id="285" r:id="rId15"/>
    <p:sldId id="381" r:id="rId16"/>
    <p:sldId id="361" r:id="rId17"/>
    <p:sldId id="362" r:id="rId18"/>
    <p:sldId id="390" r:id="rId19"/>
    <p:sldId id="286" r:id="rId20"/>
    <p:sldId id="382" r:id="rId21"/>
    <p:sldId id="363" r:id="rId22"/>
    <p:sldId id="364" r:id="rId23"/>
    <p:sldId id="365" r:id="rId24"/>
    <p:sldId id="366" r:id="rId25"/>
    <p:sldId id="383" r:id="rId26"/>
    <p:sldId id="405" r:id="rId27"/>
    <p:sldId id="406" r:id="rId28"/>
    <p:sldId id="407" r:id="rId29"/>
    <p:sldId id="408" r:id="rId30"/>
    <p:sldId id="409" r:id="rId31"/>
    <p:sldId id="343" r:id="rId32"/>
    <p:sldId id="410" r:id="rId33"/>
    <p:sldId id="347" r:id="rId34"/>
    <p:sldId id="348" r:id="rId35"/>
    <p:sldId id="373" r:id="rId36"/>
    <p:sldId id="349" r:id="rId37"/>
    <p:sldId id="370" r:id="rId38"/>
    <p:sldId id="391" r:id="rId39"/>
    <p:sldId id="350" r:id="rId40"/>
    <p:sldId id="351" r:id="rId41"/>
    <p:sldId id="352" r:id="rId42"/>
    <p:sldId id="353" r:id="rId43"/>
    <p:sldId id="354" r:id="rId44"/>
    <p:sldId id="355" r:id="rId45"/>
    <p:sldId id="356" r:id="rId46"/>
    <p:sldId id="376" r:id="rId47"/>
    <p:sldId id="357" r:id="rId48"/>
    <p:sldId id="358" r:id="rId49"/>
    <p:sldId id="377" r:id="rId50"/>
    <p:sldId id="359" r:id="rId51"/>
    <p:sldId id="367" r:id="rId52"/>
    <p:sldId id="384" r:id="rId53"/>
    <p:sldId id="411" r:id="rId54"/>
    <p:sldId id="412" r:id="rId55"/>
    <p:sldId id="413" r:id="rId56"/>
    <p:sldId id="414" r:id="rId57"/>
    <p:sldId id="415" r:id="rId58"/>
    <p:sldId id="346" r:id="rId59"/>
    <p:sldId id="287" r:id="rId60"/>
    <p:sldId id="416" r:id="rId61"/>
    <p:sldId id="288" r:id="rId62"/>
    <p:sldId id="289" r:id="rId63"/>
    <p:sldId id="290" r:id="rId64"/>
    <p:sldId id="392" r:id="rId65"/>
    <p:sldId id="291" r:id="rId66"/>
    <p:sldId id="292" r:id="rId67"/>
    <p:sldId id="293" r:id="rId68"/>
    <p:sldId id="393" r:id="rId69"/>
    <p:sldId id="294" r:id="rId70"/>
    <p:sldId id="295" r:id="rId71"/>
    <p:sldId id="296" r:id="rId72"/>
    <p:sldId id="297" r:id="rId73"/>
    <p:sldId id="385" r:id="rId74"/>
    <p:sldId id="417" r:id="rId75"/>
    <p:sldId id="418" r:id="rId76"/>
    <p:sldId id="419" r:id="rId77"/>
    <p:sldId id="420" r:id="rId78"/>
    <p:sldId id="421" r:id="rId79"/>
    <p:sldId id="298" r:id="rId80"/>
    <p:sldId id="422" r:id="rId81"/>
    <p:sldId id="299" r:id="rId82"/>
    <p:sldId id="378" r:id="rId83"/>
    <p:sldId id="300" r:id="rId84"/>
    <p:sldId id="301" r:id="rId85"/>
    <p:sldId id="394" r:id="rId86"/>
    <p:sldId id="303" r:id="rId87"/>
    <p:sldId id="302" r:id="rId88"/>
    <p:sldId id="368" r:id="rId89"/>
    <p:sldId id="395" r:id="rId90"/>
    <p:sldId id="369" r:id="rId91"/>
    <p:sldId id="304" r:id="rId92"/>
    <p:sldId id="305" r:id="rId93"/>
    <p:sldId id="379" r:id="rId94"/>
    <p:sldId id="306" r:id="rId95"/>
    <p:sldId id="307" r:id="rId96"/>
    <p:sldId id="310" r:id="rId97"/>
    <p:sldId id="311" r:id="rId98"/>
    <p:sldId id="308" r:id="rId99"/>
    <p:sldId id="380" r:id="rId100"/>
    <p:sldId id="309" r:id="rId101"/>
    <p:sldId id="386" r:id="rId102"/>
    <p:sldId id="423" r:id="rId103"/>
    <p:sldId id="424" r:id="rId104"/>
    <p:sldId id="425" r:id="rId105"/>
    <p:sldId id="426" r:id="rId106"/>
    <p:sldId id="427" r:id="rId107"/>
    <p:sldId id="312" r:id="rId108"/>
    <p:sldId id="428" r:id="rId109"/>
    <p:sldId id="313" r:id="rId110"/>
    <p:sldId id="314" r:id="rId111"/>
    <p:sldId id="315" r:id="rId112"/>
    <p:sldId id="316" r:id="rId113"/>
    <p:sldId id="317" r:id="rId114"/>
    <p:sldId id="396" r:id="rId115"/>
    <p:sldId id="322" r:id="rId116"/>
    <p:sldId id="320" r:id="rId117"/>
    <p:sldId id="397" r:id="rId118"/>
    <p:sldId id="321" r:id="rId119"/>
    <p:sldId id="398" r:id="rId120"/>
    <p:sldId id="387" r:id="rId121"/>
    <p:sldId id="429" r:id="rId122"/>
    <p:sldId id="430" r:id="rId123"/>
    <p:sldId id="431" r:id="rId124"/>
    <p:sldId id="432" r:id="rId125"/>
    <p:sldId id="433" r:id="rId126"/>
    <p:sldId id="318" r:id="rId127"/>
    <p:sldId id="319" r:id="rId128"/>
    <p:sldId id="323" r:id="rId129"/>
    <p:sldId id="434" r:id="rId130"/>
    <p:sldId id="324" r:id="rId131"/>
    <p:sldId id="325" r:id="rId132"/>
    <p:sldId id="399" r:id="rId133"/>
    <p:sldId id="326" r:id="rId134"/>
    <p:sldId id="327" r:id="rId135"/>
    <p:sldId id="328" r:id="rId136"/>
    <p:sldId id="329" r:id="rId137"/>
    <p:sldId id="330" r:id="rId138"/>
    <p:sldId id="344" r:id="rId139"/>
    <p:sldId id="345" r:id="rId140"/>
    <p:sldId id="331" r:id="rId141"/>
    <p:sldId id="332" r:id="rId142"/>
    <p:sldId id="400" r:id="rId143"/>
    <p:sldId id="333" r:id="rId144"/>
    <p:sldId id="401" r:id="rId145"/>
    <p:sldId id="334" r:id="rId146"/>
    <p:sldId id="402" r:id="rId147"/>
    <p:sldId id="335" r:id="rId148"/>
    <p:sldId id="342" r:id="rId149"/>
    <p:sldId id="336" r:id="rId150"/>
    <p:sldId id="337" r:id="rId151"/>
    <p:sldId id="338" r:id="rId152"/>
    <p:sldId id="341" r:id="rId153"/>
    <p:sldId id="339" r:id="rId154"/>
    <p:sldId id="403" r:id="rId155"/>
    <p:sldId id="388" r:id="rId156"/>
    <p:sldId id="435" r:id="rId157"/>
    <p:sldId id="436" r:id="rId158"/>
    <p:sldId id="437" r:id="rId159"/>
    <p:sldId id="438" r:id="rId160"/>
    <p:sldId id="439" r:id="rId161"/>
    <p:sldId id="340" r:id="rId162"/>
    <p:sldId id="267" r:id="rId163"/>
  </p:sldIdLst>
  <p:sldSz cx="9144000" cy="5143500" type="screen16x9"/>
  <p:notesSz cx="6858000" cy="9144000"/>
  <p:embeddedFontLst>
    <p:embeddedFont>
      <p:font typeface="Calibri" panose="020F0502020204030204" pitchFamily="34" charset="0"/>
      <p:regular r:id="rId166"/>
      <p:bold r:id="rId167"/>
      <p:italic r:id="rId168"/>
      <p:boldItalic r:id="rId169"/>
    </p:embeddedFont>
    <p:embeddedFont>
      <p:font typeface="Cutive Mono" pitchFamily="2" charset="77"/>
      <p:regular r:id="rId170"/>
    </p:embeddedFont>
    <p:embeddedFont>
      <p:font typeface="Open Sans" panose="020B0606030504020204" pitchFamily="34" charset="0"/>
      <p:regular r:id="rId171"/>
      <p:bold r:id="rId172"/>
      <p:italic r:id="rId173"/>
      <p:boldItalic r:id="rId174"/>
    </p:embeddedFont>
    <p:embeddedFont>
      <p:font typeface="Open Sans SemiBold" panose="020B0606030504020204" pitchFamily="34" charset="0"/>
      <p:bold r:id="rId175"/>
      <p:boldItalic r:id="rId176"/>
    </p:embeddedFont>
    <p:embeddedFont>
      <p:font typeface="Roboto Mono" pitchFamily="2" charset="0"/>
      <p:regular r:id="rId177"/>
      <p:bold r:id="rId178"/>
      <p:italic r:id="rId179"/>
      <p:boldItalic r:id="rId1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B1B7BC"/>
    <a:srgbClr val="004D71"/>
    <a:srgbClr val="45545F"/>
    <a:srgbClr val="01A1DD"/>
    <a:srgbClr val="1B3764"/>
    <a:srgbClr val="F5A81C"/>
    <a:srgbClr val="0090B9"/>
    <a:srgbClr val="ED1C24"/>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89681" autoAdjust="0"/>
  </p:normalViewPr>
  <p:slideViewPr>
    <p:cSldViewPr snapToGrid="0">
      <p:cViewPr varScale="1">
        <p:scale>
          <a:sx n="93" d="100"/>
          <a:sy n="93" d="100"/>
        </p:scale>
        <p:origin x="216" y="880"/>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viewProps" Target="view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font" Target="fonts/font12.fntdata"/><Relationship Id="rId172" Type="http://schemas.openxmlformats.org/officeDocument/2006/relationships/font" Target="fonts/font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9.fntdata"/><Relationship Id="rId179" Type="http://schemas.openxmlformats.org/officeDocument/2006/relationships/font" Target="fonts/font1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notesMaster" Target="notesMasters/notesMaster1.xml"/><Relationship Id="rId16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5.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10.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This lesson is not a deep dive into cybersecurity, and some advanced concepts are only briefly touched upon. As time permits, you may wish to go into more detail on any particular subject matter.</a:t>
            </a:r>
          </a:p>
        </p:txBody>
      </p:sp>
      <p:sp>
        <p:nvSpPr>
          <p:cNvPr id="4" name="Slide Number Placeholder 3"/>
          <p:cNvSpPr>
            <a:spLocks noGrp="1"/>
          </p:cNvSpPr>
          <p:nvPr>
            <p:ph type="sldNum" sz="quarter" idx="5"/>
          </p:nvPr>
        </p:nvSpPr>
        <p:spPr/>
        <p:txBody>
          <a:bodyPr/>
          <a:lstStyle/>
          <a:p>
            <a:fld id="{F0DDA35F-9E58-5D40-92C1-D8C7631003B0}" type="slidenum">
              <a:rPr lang="en-US" smtClean="0"/>
              <a:t>3</a:t>
            </a:fld>
            <a:endParaRPr lang="en-US" dirty="0"/>
          </a:p>
        </p:txBody>
      </p:sp>
    </p:spTree>
    <p:extLst>
      <p:ext uri="{BB962C8B-B14F-4D97-AF65-F5344CB8AC3E}">
        <p14:creationId xmlns:p14="http://schemas.microsoft.com/office/powerpoint/2010/main" val="6212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Certificates and OpenSSL are discussed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229126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Some students may need a refresher on public-key cryptography.</a:t>
            </a:r>
          </a:p>
        </p:txBody>
      </p:sp>
      <p:sp>
        <p:nvSpPr>
          <p:cNvPr id="4" name="Slide Number Placeholder 3"/>
          <p:cNvSpPr>
            <a:spLocks noGrp="1"/>
          </p:cNvSpPr>
          <p:nvPr>
            <p:ph type="sldNum" sz="quarter" idx="5"/>
          </p:nvPr>
        </p:nvSpPr>
        <p:spPr/>
        <p:txBody>
          <a:bodyPr/>
          <a:lstStyle/>
          <a:p>
            <a:fld id="{F0DDA35F-9E58-5D40-92C1-D8C7631003B0}" type="slidenum">
              <a:rPr lang="en-US" smtClean="0"/>
              <a:t>31</a:t>
            </a:fld>
            <a:endParaRPr lang="en-US" dirty="0"/>
          </a:p>
        </p:txBody>
      </p:sp>
    </p:spTree>
    <p:extLst>
      <p:ext uri="{BB962C8B-B14F-4D97-AF65-F5344CB8AC3E}">
        <p14:creationId xmlns:p14="http://schemas.microsoft.com/office/powerpoint/2010/main" val="651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may work with their partners from the previous activity, or you can assign them new partners. If there are an odd number of students in class, have one partner with you, the instructor.</a:t>
            </a:r>
          </a:p>
        </p:txBody>
      </p:sp>
      <p:sp>
        <p:nvSpPr>
          <p:cNvPr id="4" name="Slide Number Placeholder 3"/>
          <p:cNvSpPr>
            <a:spLocks noGrp="1"/>
          </p:cNvSpPr>
          <p:nvPr>
            <p:ph type="sldNum" sz="quarter" idx="5"/>
          </p:nvPr>
        </p:nvSpPr>
        <p:spPr/>
        <p:txBody>
          <a:bodyPr/>
          <a:lstStyle/>
          <a:p>
            <a:fld id="{F0DDA35F-9E58-5D40-92C1-D8C7631003B0}" type="slidenum">
              <a:rPr lang="en-US" smtClean="0"/>
              <a:t>55</a:t>
            </a:fld>
            <a:endParaRPr lang="en-US" dirty="0"/>
          </a:p>
        </p:txBody>
      </p:sp>
    </p:spTree>
    <p:extLst>
      <p:ext uri="{BB962C8B-B14F-4D97-AF65-F5344CB8AC3E}">
        <p14:creationId xmlns:p14="http://schemas.microsoft.com/office/powerpoint/2010/main" val="3517086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students don't turn off remote logging, they may cause their partner's root partition to fill up with log data. Alternatively, you could have them remove the firewall rule and then restart the firewall service.</a:t>
            </a:r>
          </a:p>
        </p:txBody>
      </p:sp>
      <p:sp>
        <p:nvSpPr>
          <p:cNvPr id="4" name="Slide Number Placeholder 3"/>
          <p:cNvSpPr>
            <a:spLocks noGrp="1"/>
          </p:cNvSpPr>
          <p:nvPr>
            <p:ph type="sldNum" sz="quarter" idx="5"/>
          </p:nvPr>
        </p:nvSpPr>
        <p:spPr/>
        <p:txBody>
          <a:bodyPr/>
          <a:lstStyle/>
          <a:p>
            <a:fld id="{F0DDA35F-9E58-5D40-92C1-D8C7631003B0}" type="slidenum">
              <a:rPr lang="en-US" smtClean="0"/>
              <a:t>123</a:t>
            </a:fld>
            <a:endParaRPr lang="en-US" dirty="0"/>
          </a:p>
        </p:txBody>
      </p:sp>
    </p:spTree>
    <p:extLst>
      <p:ext uri="{BB962C8B-B14F-4D97-AF65-F5344CB8AC3E}">
        <p14:creationId xmlns:p14="http://schemas.microsoft.com/office/powerpoint/2010/main" val="82211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Point out that this log also indicates if an account has never logged in.</a:t>
            </a:r>
          </a:p>
        </p:txBody>
      </p:sp>
      <p:sp>
        <p:nvSpPr>
          <p:cNvPr id="4" name="Slide Number Placeholder 3"/>
          <p:cNvSpPr>
            <a:spLocks noGrp="1"/>
          </p:cNvSpPr>
          <p:nvPr>
            <p:ph type="sldNum" sz="quarter" idx="5"/>
          </p:nvPr>
        </p:nvSpPr>
        <p:spPr/>
        <p:txBody>
          <a:bodyPr/>
          <a:lstStyle/>
          <a:p>
            <a:fld id="{F0DDA35F-9E58-5D40-92C1-D8C7631003B0}" type="slidenum">
              <a:rPr lang="en-US" smtClean="0"/>
              <a:t>124</a:t>
            </a:fld>
            <a:endParaRPr lang="en-US" dirty="0"/>
          </a:p>
        </p:txBody>
      </p:sp>
    </p:spTree>
    <p:extLst>
      <p:ext uri="{BB962C8B-B14F-4D97-AF65-F5344CB8AC3E}">
        <p14:creationId xmlns:p14="http://schemas.microsoft.com/office/powerpoint/2010/main" val="303729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Tips: Depending on your preference, you may wish to teach all of the content in this topic first, then have students do all of the activities.</a:t>
            </a:r>
          </a:p>
        </p:txBody>
      </p:sp>
      <p:sp>
        <p:nvSpPr>
          <p:cNvPr id="4" name="Slide Number Placeholder 3"/>
          <p:cNvSpPr>
            <a:spLocks noGrp="1"/>
          </p:cNvSpPr>
          <p:nvPr>
            <p:ph type="sldNum" sz="quarter" idx="5"/>
          </p:nvPr>
        </p:nvSpPr>
        <p:spPr/>
        <p:txBody>
          <a:bodyPr/>
          <a:lstStyle/>
          <a:p>
            <a:fld id="{F0DDA35F-9E58-5D40-92C1-D8C7631003B0}" type="slidenum">
              <a:rPr lang="en-US" smtClean="0"/>
              <a:t>127</a:t>
            </a:fld>
            <a:endParaRPr lang="en-US" dirty="0"/>
          </a:p>
        </p:txBody>
      </p:sp>
    </p:spTree>
    <p:extLst>
      <p:ext uri="{BB962C8B-B14F-4D97-AF65-F5344CB8AC3E}">
        <p14:creationId xmlns:p14="http://schemas.microsoft.com/office/powerpoint/2010/main" val="1859054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72108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1130198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130802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230855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727009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095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69273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3165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31471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809767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10825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05331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039993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65543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032239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83782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6580023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505006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061274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93472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0500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848765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9245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14694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81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226999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6345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35736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5507106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Securing Linux Systems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Implement Cybersecurity Best Practices</a:t>
            </a:r>
          </a:p>
          <a:p>
            <a:r>
              <a:rPr lang="en-US" dirty="0">
                <a:solidFill>
                  <a:schemeClr val="tx1">
                    <a:lumMod val="85000"/>
                    <a:lumOff val="15000"/>
                  </a:schemeClr>
                </a:solidFill>
              </a:rPr>
              <a:t>Implement Identity and Access Management Methods</a:t>
            </a:r>
          </a:p>
          <a:p>
            <a:r>
              <a:rPr lang="en-US" dirty="0">
                <a:solidFill>
                  <a:schemeClr val="tx1">
                    <a:lumMod val="85000"/>
                    <a:lumOff val="15000"/>
                  </a:schemeClr>
                </a:solidFill>
              </a:rPr>
              <a:t>Configure SELinux or AppArmor</a:t>
            </a:r>
          </a:p>
          <a:p>
            <a:r>
              <a:rPr lang="en-US" dirty="0">
                <a:solidFill>
                  <a:schemeClr val="tx1">
                    <a:lumMod val="85000"/>
                    <a:lumOff val="15000"/>
                  </a:schemeClr>
                </a:solidFill>
              </a:rPr>
              <a:t>Configure Firewalls</a:t>
            </a:r>
          </a:p>
          <a:p>
            <a:r>
              <a:rPr lang="en-US" dirty="0">
                <a:solidFill>
                  <a:schemeClr val="tx1">
                    <a:lumMod val="85000"/>
                    <a:lumOff val="15000"/>
                  </a:schemeClr>
                </a:solidFill>
              </a:rPr>
              <a:t>Implement Logging Services</a:t>
            </a:r>
          </a:p>
          <a:p>
            <a:r>
              <a:rPr lang="en-US" dirty="0">
                <a:solidFill>
                  <a:schemeClr val="tx1">
                    <a:lumMod val="85000"/>
                    <a:lumOff val="15000"/>
                  </a:schemeClr>
                </a:solidFill>
              </a:rPr>
              <a:t>Back Up, Restore, and Verify Data</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B6E5D-7766-4816-80E9-51B2CECC689D}"/>
              </a:ext>
            </a:extLst>
          </p:cNvPr>
          <p:cNvSpPr>
            <a:spLocks noGrp="1"/>
          </p:cNvSpPr>
          <p:nvPr>
            <p:ph type="title"/>
          </p:nvPr>
        </p:nvSpPr>
        <p:spPr/>
        <p:txBody>
          <a:bodyPr/>
          <a:lstStyle/>
          <a:p>
            <a:r>
              <a:rPr lang="en-US" dirty="0"/>
              <a:t>chroot Jail (Slide 2 of 2)</a:t>
            </a:r>
          </a:p>
        </p:txBody>
      </p:sp>
      <p:sp>
        <p:nvSpPr>
          <p:cNvPr id="4" name="Slide Number Placeholder 3">
            <a:extLst>
              <a:ext uri="{FF2B5EF4-FFF2-40B4-BE49-F238E27FC236}">
                <a16:creationId xmlns:a16="http://schemas.microsoft.com/office/drawing/2014/main" id="{6DB5E019-F3B7-46FE-A0E7-C1257B2268C2}"/>
              </a:ext>
            </a:extLst>
          </p:cNvPr>
          <p:cNvSpPr>
            <a:spLocks noGrp="1"/>
          </p:cNvSpPr>
          <p:nvPr>
            <p:ph type="sldNum" sz="quarter" idx="4"/>
          </p:nvPr>
        </p:nvSpPr>
        <p:spPr/>
        <p:txBody>
          <a:bodyPr/>
          <a:lstStyle/>
          <a:p>
            <a:fld id="{2066355A-084C-D24E-9AD2-7E4FC41EA627}" type="slidenum">
              <a:rPr lang="en-US" smtClean="0"/>
              <a:pPr/>
              <a:t>10</a:t>
            </a:fld>
            <a:endParaRPr lang="en-US" dirty="0"/>
          </a:p>
        </p:txBody>
      </p:sp>
      <p:pic>
        <p:nvPicPr>
          <p:cNvPr id="3" name="Picture 2">
            <a:extLst>
              <a:ext uri="{FF2B5EF4-FFF2-40B4-BE49-F238E27FC236}">
                <a16:creationId xmlns:a16="http://schemas.microsoft.com/office/drawing/2014/main" id="{4B1EAC03-AA51-457C-861A-6BF693CD9547}"/>
              </a:ext>
            </a:extLst>
          </p:cNvPr>
          <p:cNvPicPr>
            <a:picLocks noChangeAspect="1"/>
          </p:cNvPicPr>
          <p:nvPr/>
        </p:nvPicPr>
        <p:blipFill>
          <a:blip r:embed="rId2"/>
          <a:stretch>
            <a:fillRect/>
          </a:stretch>
        </p:blipFill>
        <p:spPr>
          <a:xfrm>
            <a:off x="1594199" y="708660"/>
            <a:ext cx="5955602" cy="3996855"/>
          </a:xfrm>
          <a:prstGeom prst="rect">
            <a:avLst/>
          </a:prstGeom>
        </p:spPr>
      </p:pic>
    </p:spTree>
    <p:extLst>
      <p:ext uri="{BB962C8B-B14F-4D97-AF65-F5344CB8AC3E}">
        <p14:creationId xmlns:p14="http://schemas.microsoft.com/office/powerpoint/2010/main" val="3820245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FDDBA-953F-3640-81B2-BF9884771129}"/>
              </a:ext>
            </a:extLst>
          </p:cNvPr>
          <p:cNvSpPr>
            <a:spLocks noGrp="1"/>
          </p:cNvSpPr>
          <p:nvPr>
            <p:ph idx="1"/>
          </p:nvPr>
        </p:nvSpPr>
        <p:spPr/>
        <p:txBody>
          <a:bodyPr/>
          <a:lstStyle/>
          <a:p>
            <a:r>
              <a:rPr lang="en-US" b="1" dirty="0"/>
              <a:t>Several of your users want to install and use Linux at home but are confused by firewall rules and managing a firewall for themselves. What tool can you recommend to help them configure their firewalls?</a:t>
            </a:r>
          </a:p>
          <a:p>
            <a:endParaRPr lang="en-US" b="1" dirty="0"/>
          </a:p>
          <a:p>
            <a:r>
              <a:rPr lang="en-US" b="1" dirty="0"/>
              <a:t>ANSWER:</a:t>
            </a:r>
          </a:p>
          <a:p>
            <a:pPr lvl="1"/>
            <a:r>
              <a:rPr lang="en-US" dirty="0"/>
              <a:t>The Uncomplicated Firewall (UFW) is a tool primarily useful for home users who don't have the experience with the intricacies of firewall configuration.</a:t>
            </a:r>
          </a:p>
          <a:p>
            <a:endParaRPr lang="en-US" dirty="0"/>
          </a:p>
        </p:txBody>
      </p:sp>
      <p:sp>
        <p:nvSpPr>
          <p:cNvPr id="3" name="Title 2">
            <a:extLst>
              <a:ext uri="{FF2B5EF4-FFF2-40B4-BE49-F238E27FC236}">
                <a16:creationId xmlns:a16="http://schemas.microsoft.com/office/drawing/2014/main" id="{2B39D3FA-BE2D-4743-8C05-5607CCA3BDB0}"/>
              </a:ext>
            </a:extLst>
          </p:cNvPr>
          <p:cNvSpPr>
            <a:spLocks noGrp="1"/>
          </p:cNvSpPr>
          <p:nvPr>
            <p:ph type="title"/>
          </p:nvPr>
        </p:nvSpPr>
        <p:spPr/>
        <p:txBody>
          <a:bodyPr/>
          <a:lstStyle/>
          <a:p>
            <a:r>
              <a:rPr lang="en-US"/>
              <a:t>Activity 12-7: Discussing Firewalls</a:t>
            </a:r>
          </a:p>
        </p:txBody>
      </p:sp>
      <p:sp>
        <p:nvSpPr>
          <p:cNvPr id="4" name="Slide Number Placeholder 3">
            <a:extLst>
              <a:ext uri="{FF2B5EF4-FFF2-40B4-BE49-F238E27FC236}">
                <a16:creationId xmlns:a16="http://schemas.microsoft.com/office/drawing/2014/main" id="{ED939296-DD02-CB4F-9038-2A7B99AD2D44}"/>
              </a:ext>
            </a:extLst>
          </p:cNvPr>
          <p:cNvSpPr>
            <a:spLocks noGrp="1"/>
          </p:cNvSpPr>
          <p:nvPr>
            <p:ph type="sldNum" sz="quarter" idx="4"/>
          </p:nvPr>
        </p:nvSpPr>
        <p:spPr/>
        <p:txBody>
          <a:bodyPr/>
          <a:lstStyle/>
          <a:p>
            <a:fld id="{2066355A-084C-D24E-9AD2-7E4FC41EA627}" type="slidenum">
              <a:rPr lang="en-US" smtClean="0"/>
              <a:pPr/>
              <a:t>100</a:t>
            </a:fld>
            <a:endParaRPr lang="en-US" dirty="0"/>
          </a:p>
        </p:txBody>
      </p:sp>
    </p:spTree>
    <p:extLst>
      <p:ext uri="{BB962C8B-B14F-4D97-AF65-F5344CB8AC3E}">
        <p14:creationId xmlns:p14="http://schemas.microsoft.com/office/powerpoint/2010/main" val="12808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FDDBA-953F-3640-81B2-BF9884771129}"/>
              </a:ext>
            </a:extLst>
          </p:cNvPr>
          <p:cNvSpPr>
            <a:spLocks noGrp="1"/>
          </p:cNvSpPr>
          <p:nvPr>
            <p:ph idx="1"/>
          </p:nvPr>
        </p:nvSpPr>
        <p:spPr/>
        <p:txBody>
          <a:bodyPr/>
          <a:lstStyle/>
          <a:p>
            <a:r>
              <a:rPr lang="en-US" b="1" dirty="0"/>
              <a:t>True or false? The Uncomplicated Firewall (UFW) originated with Ubuntu but can be downloaded and installed on other distributions.</a:t>
            </a:r>
          </a:p>
          <a:p>
            <a:endParaRPr lang="en-US" b="1" dirty="0"/>
          </a:p>
          <a:p>
            <a:r>
              <a:rPr lang="en-US" b="1" dirty="0"/>
              <a:t>ANSWER:</a:t>
            </a:r>
          </a:p>
          <a:p>
            <a:pPr lvl="1"/>
            <a:r>
              <a:rPr lang="en-US" dirty="0"/>
              <a:t>True.</a:t>
            </a:r>
          </a:p>
          <a:p>
            <a:endParaRPr lang="en-US" dirty="0"/>
          </a:p>
        </p:txBody>
      </p:sp>
      <p:sp>
        <p:nvSpPr>
          <p:cNvPr id="3" name="Title 2">
            <a:extLst>
              <a:ext uri="{FF2B5EF4-FFF2-40B4-BE49-F238E27FC236}">
                <a16:creationId xmlns:a16="http://schemas.microsoft.com/office/drawing/2014/main" id="{2B39D3FA-BE2D-4743-8C05-5607CCA3BDB0}"/>
              </a:ext>
            </a:extLst>
          </p:cNvPr>
          <p:cNvSpPr>
            <a:spLocks noGrp="1"/>
          </p:cNvSpPr>
          <p:nvPr>
            <p:ph type="title"/>
          </p:nvPr>
        </p:nvSpPr>
        <p:spPr/>
        <p:txBody>
          <a:bodyPr/>
          <a:lstStyle/>
          <a:p>
            <a:r>
              <a:rPr lang="en-US"/>
              <a:t>Activity 12-7: Discussing Firewalls</a:t>
            </a:r>
          </a:p>
        </p:txBody>
      </p:sp>
      <p:sp>
        <p:nvSpPr>
          <p:cNvPr id="4" name="Slide Number Placeholder 3">
            <a:extLst>
              <a:ext uri="{FF2B5EF4-FFF2-40B4-BE49-F238E27FC236}">
                <a16:creationId xmlns:a16="http://schemas.microsoft.com/office/drawing/2014/main" id="{ED939296-DD02-CB4F-9038-2A7B99AD2D44}"/>
              </a:ext>
            </a:extLst>
          </p:cNvPr>
          <p:cNvSpPr>
            <a:spLocks noGrp="1"/>
          </p:cNvSpPr>
          <p:nvPr>
            <p:ph type="sldNum" sz="quarter" idx="4"/>
          </p:nvPr>
        </p:nvSpPr>
        <p:spPr/>
        <p:txBody>
          <a:bodyPr/>
          <a:lstStyle/>
          <a:p>
            <a:fld id="{2066355A-084C-D24E-9AD2-7E4FC41EA627}" type="slidenum">
              <a:rPr lang="en-US" smtClean="0"/>
              <a:pPr/>
              <a:t>101</a:t>
            </a:fld>
            <a:endParaRPr lang="en-US" dirty="0"/>
          </a:p>
        </p:txBody>
      </p:sp>
    </p:spTree>
    <p:extLst>
      <p:ext uri="{BB962C8B-B14F-4D97-AF65-F5344CB8AC3E}">
        <p14:creationId xmlns:p14="http://schemas.microsoft.com/office/powerpoint/2010/main" val="1424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FDDBA-953F-3640-81B2-BF9884771129}"/>
              </a:ext>
            </a:extLst>
          </p:cNvPr>
          <p:cNvSpPr>
            <a:spLocks noGrp="1"/>
          </p:cNvSpPr>
          <p:nvPr>
            <p:ph idx="1"/>
          </p:nvPr>
        </p:nvSpPr>
        <p:spPr/>
        <p:txBody>
          <a:bodyPr/>
          <a:lstStyle/>
          <a:p>
            <a:r>
              <a:rPr lang="en-US" b="1" dirty="0"/>
              <a:t>Your parent company purchased another smaller company that has six Linux systems in its server room, all of which are now your responsibility to manage. They all run the </a:t>
            </a:r>
            <a:r>
              <a:rPr lang="en-US" b="1" dirty="0" err="1"/>
              <a:t>firewalld</a:t>
            </a:r>
            <a:r>
              <a:rPr lang="en-US" b="1" dirty="0"/>
              <a:t> service. Which command can you use to manage the </a:t>
            </a:r>
            <a:r>
              <a:rPr lang="en-US" b="1" dirty="0" err="1"/>
              <a:t>firewalld</a:t>
            </a:r>
            <a:r>
              <a:rPr lang="en-US" b="1" dirty="0"/>
              <a:t> service and its associated zones?</a:t>
            </a:r>
          </a:p>
          <a:p>
            <a:endParaRPr lang="en-US" b="1" dirty="0"/>
          </a:p>
          <a:p>
            <a:r>
              <a:rPr lang="en-US" b="1" dirty="0"/>
              <a:t>ANSWER:</a:t>
            </a:r>
          </a:p>
          <a:p>
            <a:pPr lvl="1"/>
            <a:r>
              <a:rPr lang="en-US" dirty="0"/>
              <a:t>The firewall-</a:t>
            </a:r>
            <a:r>
              <a:rPr lang="en-US" dirty="0" err="1"/>
              <a:t>cmd</a:t>
            </a:r>
            <a:r>
              <a:rPr lang="en-US" dirty="0"/>
              <a:t> command enables you to configure </a:t>
            </a:r>
            <a:r>
              <a:rPr lang="en-US" dirty="0" err="1"/>
              <a:t>firewalld</a:t>
            </a:r>
            <a:r>
              <a:rPr lang="en-US" dirty="0"/>
              <a:t> by querying, adding, modifying, and deleting zones and services as desired.</a:t>
            </a:r>
          </a:p>
          <a:p>
            <a:endParaRPr lang="en-US" dirty="0"/>
          </a:p>
        </p:txBody>
      </p:sp>
      <p:sp>
        <p:nvSpPr>
          <p:cNvPr id="3" name="Title 2">
            <a:extLst>
              <a:ext uri="{FF2B5EF4-FFF2-40B4-BE49-F238E27FC236}">
                <a16:creationId xmlns:a16="http://schemas.microsoft.com/office/drawing/2014/main" id="{2B39D3FA-BE2D-4743-8C05-5607CCA3BDB0}"/>
              </a:ext>
            </a:extLst>
          </p:cNvPr>
          <p:cNvSpPr>
            <a:spLocks noGrp="1"/>
          </p:cNvSpPr>
          <p:nvPr>
            <p:ph type="title"/>
          </p:nvPr>
        </p:nvSpPr>
        <p:spPr/>
        <p:txBody>
          <a:bodyPr/>
          <a:lstStyle/>
          <a:p>
            <a:r>
              <a:rPr lang="en-US"/>
              <a:t>Activity 12-7: Discussing Firewalls</a:t>
            </a:r>
          </a:p>
        </p:txBody>
      </p:sp>
      <p:sp>
        <p:nvSpPr>
          <p:cNvPr id="4" name="Slide Number Placeholder 3">
            <a:extLst>
              <a:ext uri="{FF2B5EF4-FFF2-40B4-BE49-F238E27FC236}">
                <a16:creationId xmlns:a16="http://schemas.microsoft.com/office/drawing/2014/main" id="{ED939296-DD02-CB4F-9038-2A7B99AD2D44}"/>
              </a:ext>
            </a:extLst>
          </p:cNvPr>
          <p:cNvSpPr>
            <a:spLocks noGrp="1"/>
          </p:cNvSpPr>
          <p:nvPr>
            <p:ph type="sldNum" sz="quarter" idx="4"/>
          </p:nvPr>
        </p:nvSpPr>
        <p:spPr/>
        <p:txBody>
          <a:bodyPr/>
          <a:lstStyle/>
          <a:p>
            <a:fld id="{2066355A-084C-D24E-9AD2-7E4FC41EA627}" type="slidenum">
              <a:rPr lang="en-US" smtClean="0"/>
              <a:pPr/>
              <a:t>102</a:t>
            </a:fld>
            <a:endParaRPr lang="en-US" dirty="0"/>
          </a:p>
        </p:txBody>
      </p:sp>
    </p:spTree>
    <p:extLst>
      <p:ext uri="{BB962C8B-B14F-4D97-AF65-F5344CB8AC3E}">
        <p14:creationId xmlns:p14="http://schemas.microsoft.com/office/powerpoint/2010/main" val="121949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FDDBA-953F-3640-81B2-BF9884771129}"/>
              </a:ext>
            </a:extLst>
          </p:cNvPr>
          <p:cNvSpPr>
            <a:spLocks noGrp="1"/>
          </p:cNvSpPr>
          <p:nvPr>
            <p:ph idx="1"/>
          </p:nvPr>
        </p:nvSpPr>
        <p:spPr/>
        <p:txBody>
          <a:bodyPr/>
          <a:lstStyle/>
          <a:p>
            <a:r>
              <a:rPr lang="en-US" b="1" dirty="0"/>
              <a:t>True or false? IP forwarding is the Linux kernel implementation of network routing functionality.</a:t>
            </a:r>
          </a:p>
          <a:p>
            <a:endParaRPr lang="en-US" b="1" dirty="0"/>
          </a:p>
          <a:p>
            <a:r>
              <a:rPr lang="en-US" b="1" dirty="0"/>
              <a:t>ANSWER</a:t>
            </a:r>
          </a:p>
          <a:p>
            <a:pPr lvl="1"/>
            <a:r>
              <a:rPr lang="en-US" dirty="0"/>
              <a:t>True.</a:t>
            </a:r>
          </a:p>
        </p:txBody>
      </p:sp>
      <p:sp>
        <p:nvSpPr>
          <p:cNvPr id="3" name="Title 2">
            <a:extLst>
              <a:ext uri="{FF2B5EF4-FFF2-40B4-BE49-F238E27FC236}">
                <a16:creationId xmlns:a16="http://schemas.microsoft.com/office/drawing/2014/main" id="{2B39D3FA-BE2D-4743-8C05-5607CCA3BDB0}"/>
              </a:ext>
            </a:extLst>
          </p:cNvPr>
          <p:cNvSpPr>
            <a:spLocks noGrp="1"/>
          </p:cNvSpPr>
          <p:nvPr>
            <p:ph type="title"/>
          </p:nvPr>
        </p:nvSpPr>
        <p:spPr/>
        <p:txBody>
          <a:bodyPr/>
          <a:lstStyle/>
          <a:p>
            <a:r>
              <a:rPr lang="en-US"/>
              <a:t>Activity 12-7: Discussing Firewalls</a:t>
            </a:r>
          </a:p>
        </p:txBody>
      </p:sp>
      <p:sp>
        <p:nvSpPr>
          <p:cNvPr id="4" name="Slide Number Placeholder 3">
            <a:extLst>
              <a:ext uri="{FF2B5EF4-FFF2-40B4-BE49-F238E27FC236}">
                <a16:creationId xmlns:a16="http://schemas.microsoft.com/office/drawing/2014/main" id="{ED939296-DD02-CB4F-9038-2A7B99AD2D44}"/>
              </a:ext>
            </a:extLst>
          </p:cNvPr>
          <p:cNvSpPr>
            <a:spLocks noGrp="1"/>
          </p:cNvSpPr>
          <p:nvPr>
            <p:ph type="sldNum" sz="quarter" idx="4"/>
          </p:nvPr>
        </p:nvSpPr>
        <p:spPr/>
        <p:txBody>
          <a:bodyPr/>
          <a:lstStyle/>
          <a:p>
            <a:fld id="{2066355A-084C-D24E-9AD2-7E4FC41EA627}" type="slidenum">
              <a:rPr lang="en-US" smtClean="0"/>
              <a:pPr/>
              <a:t>103</a:t>
            </a:fld>
            <a:endParaRPr lang="en-US" dirty="0"/>
          </a:p>
        </p:txBody>
      </p:sp>
    </p:spTree>
    <p:extLst>
      <p:ext uri="{BB962C8B-B14F-4D97-AF65-F5344CB8AC3E}">
        <p14:creationId xmlns:p14="http://schemas.microsoft.com/office/powerpoint/2010/main" val="33466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B18F43-FF2B-46DC-9CDD-F3A3FA04B071}"/>
              </a:ext>
            </a:extLst>
          </p:cNvPr>
          <p:cNvSpPr>
            <a:spLocks noGrp="1"/>
          </p:cNvSpPr>
          <p:nvPr>
            <p:ph idx="1"/>
          </p:nvPr>
        </p:nvSpPr>
        <p:spPr/>
        <p:txBody>
          <a:bodyPr/>
          <a:lstStyle/>
          <a:p>
            <a:r>
              <a:rPr lang="en-US" dirty="0"/>
              <a:t>Network admins have designed a DMZ for public-facing systems.</a:t>
            </a:r>
          </a:p>
          <a:p>
            <a:r>
              <a:rPr lang="en-US" dirty="0"/>
              <a:t>Web servers in DMZ must allow access to HTTP/S.</a:t>
            </a:r>
          </a:p>
          <a:p>
            <a:r>
              <a:rPr lang="en-US" dirty="0"/>
              <a:t>Also must allow access to custom app on port 7743.</a:t>
            </a:r>
          </a:p>
          <a:p>
            <a:r>
              <a:rPr lang="en-US" dirty="0"/>
              <a:t>You need to tighten network security.</a:t>
            </a:r>
          </a:p>
          <a:p>
            <a:pPr lvl="1"/>
            <a:r>
              <a:rPr lang="en-US" dirty="0"/>
              <a:t>While maintaining availability for the necessary services.</a:t>
            </a:r>
          </a:p>
          <a:p>
            <a:r>
              <a:rPr lang="en-US" dirty="0"/>
              <a:t>You'll configure the </a:t>
            </a:r>
            <a:r>
              <a:rPr lang="en-US" dirty="0">
                <a:latin typeface="Cutive Mono" panose="020B0604020202020204" charset="0"/>
              </a:rPr>
              <a:t>firewalld</a:t>
            </a:r>
            <a:r>
              <a:rPr lang="en-US" dirty="0"/>
              <a:t> service.</a:t>
            </a:r>
          </a:p>
          <a:p>
            <a:pPr lvl="1"/>
            <a:r>
              <a:rPr lang="en-US" dirty="0"/>
              <a:t>Default and preferred firewall for CentOS 7.</a:t>
            </a:r>
          </a:p>
        </p:txBody>
      </p:sp>
      <p:sp>
        <p:nvSpPr>
          <p:cNvPr id="5" name="Title 4">
            <a:extLst>
              <a:ext uri="{FF2B5EF4-FFF2-40B4-BE49-F238E27FC236}">
                <a16:creationId xmlns:a16="http://schemas.microsoft.com/office/drawing/2014/main" id="{DFAE5E07-EE50-40F0-A4B9-F82E0DD8E7B8}"/>
              </a:ext>
            </a:extLst>
          </p:cNvPr>
          <p:cNvSpPr>
            <a:spLocks noGrp="1"/>
          </p:cNvSpPr>
          <p:nvPr>
            <p:ph type="title"/>
          </p:nvPr>
        </p:nvSpPr>
        <p:spPr/>
        <p:txBody>
          <a:bodyPr/>
          <a:lstStyle/>
          <a:p>
            <a:r>
              <a:rPr lang="en-US" dirty="0"/>
              <a:t>Activity: Configuring a Firewall</a:t>
            </a:r>
          </a:p>
        </p:txBody>
      </p:sp>
      <p:sp>
        <p:nvSpPr>
          <p:cNvPr id="3" name="Slide Number Placeholder 2">
            <a:extLst>
              <a:ext uri="{FF2B5EF4-FFF2-40B4-BE49-F238E27FC236}">
                <a16:creationId xmlns:a16="http://schemas.microsoft.com/office/drawing/2014/main" id="{A51F0322-625E-46ED-90C3-1A8421027FEB}"/>
              </a:ext>
            </a:extLst>
          </p:cNvPr>
          <p:cNvSpPr>
            <a:spLocks noGrp="1"/>
          </p:cNvSpPr>
          <p:nvPr>
            <p:ph type="sldNum" sz="quarter" idx="4"/>
          </p:nvPr>
        </p:nvSpPr>
        <p:spPr/>
        <p:txBody>
          <a:bodyPr/>
          <a:lstStyle/>
          <a:p>
            <a:fld id="{2066355A-084C-D24E-9AD2-7E4FC41EA627}" type="slidenum">
              <a:rPr lang="en-US" smtClean="0"/>
              <a:pPr/>
              <a:t>104</a:t>
            </a:fld>
            <a:endParaRPr lang="en-US" dirty="0"/>
          </a:p>
        </p:txBody>
      </p:sp>
    </p:spTree>
    <p:extLst>
      <p:ext uri="{BB962C8B-B14F-4D97-AF65-F5344CB8AC3E}">
        <p14:creationId xmlns:p14="http://schemas.microsoft.com/office/powerpoint/2010/main" val="2317331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393-174F-C045-9442-8E8A176BC627}"/>
              </a:ext>
            </a:extLst>
          </p:cNvPr>
          <p:cNvSpPr>
            <a:spLocks noGrp="1"/>
          </p:cNvSpPr>
          <p:nvPr>
            <p:ph type="title"/>
          </p:nvPr>
        </p:nvSpPr>
        <p:spPr/>
        <p:txBody>
          <a:bodyPr/>
          <a:lstStyle/>
          <a:p>
            <a:r>
              <a:rPr lang="en-US" dirty="0"/>
              <a:t>Topic E: Implement Logging Services</a:t>
            </a:r>
          </a:p>
        </p:txBody>
      </p:sp>
      <p:sp>
        <p:nvSpPr>
          <p:cNvPr id="3" name="Slide Number Placeholder 2">
            <a:extLst>
              <a:ext uri="{FF2B5EF4-FFF2-40B4-BE49-F238E27FC236}">
                <a16:creationId xmlns:a16="http://schemas.microsoft.com/office/drawing/2014/main" id="{F9F34402-3D31-B948-B5E7-C4FCCDC13466}"/>
              </a:ext>
            </a:extLst>
          </p:cNvPr>
          <p:cNvSpPr>
            <a:spLocks noGrp="1"/>
          </p:cNvSpPr>
          <p:nvPr>
            <p:ph type="sldNum" sz="quarter" idx="4"/>
          </p:nvPr>
        </p:nvSpPr>
        <p:spPr/>
        <p:txBody>
          <a:bodyPr/>
          <a:lstStyle/>
          <a:p>
            <a:fld id="{2066355A-084C-D24E-9AD2-7E4FC41EA627}" type="slidenum">
              <a:rPr lang="en-US" smtClean="0"/>
              <a:pPr/>
              <a:t>105</a:t>
            </a:fld>
            <a:endParaRPr lang="en-US" dirty="0"/>
          </a:p>
        </p:txBody>
      </p:sp>
      <p:sp>
        <p:nvSpPr>
          <p:cNvPr id="4" name="Content Placeholder 3">
            <a:extLst>
              <a:ext uri="{FF2B5EF4-FFF2-40B4-BE49-F238E27FC236}">
                <a16:creationId xmlns:a16="http://schemas.microsoft.com/office/drawing/2014/main" id="{643B3CFF-66FA-1F46-B6AA-3279E9E175B2}"/>
              </a:ext>
            </a:extLst>
          </p:cNvPr>
          <p:cNvSpPr>
            <a:spLocks noGrp="1"/>
          </p:cNvSpPr>
          <p:nvPr>
            <p:ph idx="1"/>
          </p:nvPr>
        </p:nvSpPr>
        <p:spPr>
          <a:xfrm>
            <a:off x="1034531" y="814243"/>
            <a:ext cx="7767545" cy="3488251"/>
          </a:xfrm>
        </p:spPr>
        <p:txBody>
          <a:bodyPr/>
          <a:lstStyle/>
          <a:p>
            <a:pPr marL="0" indent="0">
              <a:buNone/>
            </a:pPr>
            <a:r>
              <a:rPr lang="en-US" dirty="0"/>
              <a:t>Exam Objectives:</a:t>
            </a:r>
          </a:p>
          <a:p>
            <a:r>
              <a:rPr lang="en-US" dirty="0"/>
              <a:t>3.4 Given a scenario, implement logging services.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1761" y="81424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56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93F06E-F5F1-4338-B1B9-6D86E4347308}"/>
              </a:ext>
            </a:extLst>
          </p:cNvPr>
          <p:cNvSpPr>
            <a:spLocks noGrp="1"/>
          </p:cNvSpPr>
          <p:nvPr>
            <p:ph type="title"/>
          </p:nvPr>
        </p:nvSpPr>
        <p:spPr/>
        <p:txBody>
          <a:bodyPr/>
          <a:lstStyle/>
          <a:p>
            <a:r>
              <a:rPr lang="en-US" dirty="0"/>
              <a:t>System Logs</a:t>
            </a:r>
          </a:p>
        </p:txBody>
      </p:sp>
      <p:sp>
        <p:nvSpPr>
          <p:cNvPr id="4" name="Slide Number Placeholder 3">
            <a:extLst>
              <a:ext uri="{FF2B5EF4-FFF2-40B4-BE49-F238E27FC236}">
                <a16:creationId xmlns:a16="http://schemas.microsoft.com/office/drawing/2014/main" id="{8A3E6963-0125-4070-8408-8DB9FABFF7A8}"/>
              </a:ext>
            </a:extLst>
          </p:cNvPr>
          <p:cNvSpPr>
            <a:spLocks noGrp="1"/>
          </p:cNvSpPr>
          <p:nvPr>
            <p:ph type="sldNum" sz="quarter" idx="4"/>
          </p:nvPr>
        </p:nvSpPr>
        <p:spPr/>
        <p:txBody>
          <a:bodyPr/>
          <a:lstStyle/>
          <a:p>
            <a:fld id="{2066355A-084C-D24E-9AD2-7E4FC41EA627}" type="slidenum">
              <a:rPr lang="en-US" smtClean="0"/>
              <a:pPr/>
              <a:t>106</a:t>
            </a:fld>
            <a:endParaRPr lang="en-US" dirty="0"/>
          </a:p>
        </p:txBody>
      </p:sp>
      <p:sp>
        <p:nvSpPr>
          <p:cNvPr id="6" name="Content Placeholder 5">
            <a:extLst>
              <a:ext uri="{FF2B5EF4-FFF2-40B4-BE49-F238E27FC236}">
                <a16:creationId xmlns:a16="http://schemas.microsoft.com/office/drawing/2014/main" id="{47748FD4-1AD1-4D00-96C9-51FE914514C1}"/>
              </a:ext>
            </a:extLst>
          </p:cNvPr>
          <p:cNvSpPr>
            <a:spLocks noGrp="1"/>
          </p:cNvSpPr>
          <p:nvPr>
            <p:ph idx="1"/>
          </p:nvPr>
        </p:nvSpPr>
        <p:spPr/>
        <p:txBody>
          <a:bodyPr/>
          <a:lstStyle/>
          <a:p>
            <a:r>
              <a:rPr lang="en-US" dirty="0"/>
              <a:t>Record system activities tracked by </a:t>
            </a:r>
            <a:r>
              <a:rPr lang="en-US" dirty="0">
                <a:latin typeface="Cutive Mono" panose="020B0604020202020204" charset="0"/>
              </a:rPr>
              <a:t>syslogd</a:t>
            </a:r>
          </a:p>
          <a:p>
            <a:r>
              <a:rPr lang="en-US" dirty="0"/>
              <a:t>Uses syslog standard.</a:t>
            </a:r>
          </a:p>
          <a:p>
            <a:pPr lvl="1"/>
            <a:r>
              <a:rPr lang="en-US" dirty="0"/>
              <a:t>Facilitates centralized logging service over a network.</a:t>
            </a:r>
          </a:p>
          <a:p>
            <a:pPr lvl="1"/>
            <a:r>
              <a:rPr lang="en-US" dirty="0"/>
              <a:t>Supports remote and local logging.</a:t>
            </a:r>
          </a:p>
          <a:p>
            <a:r>
              <a:rPr lang="en-US" dirty="0"/>
              <a:t>Recorded in text files.</a:t>
            </a:r>
          </a:p>
          <a:p>
            <a:pPr lvl="1"/>
            <a:r>
              <a:rPr lang="en-US" dirty="0"/>
              <a:t>Examine and process like any other text file.</a:t>
            </a:r>
          </a:p>
          <a:p>
            <a:r>
              <a:rPr lang="en-US" dirty="0"/>
              <a:t>syslog entries include:</a:t>
            </a:r>
          </a:p>
          <a:p>
            <a:pPr lvl="1"/>
            <a:r>
              <a:rPr lang="en-US" dirty="0"/>
              <a:t>Date and time</a:t>
            </a:r>
          </a:p>
          <a:p>
            <a:pPr lvl="1"/>
            <a:r>
              <a:rPr lang="en-US" dirty="0"/>
              <a:t>Process name/ID</a:t>
            </a:r>
          </a:p>
          <a:p>
            <a:pPr lvl="1"/>
            <a:r>
              <a:rPr lang="en-US" dirty="0"/>
              <a:t>Message</a:t>
            </a:r>
          </a:p>
          <a:p>
            <a:r>
              <a:rPr lang="en-US" dirty="0"/>
              <a:t>Can also include facility and severity levels.</a:t>
            </a:r>
          </a:p>
        </p:txBody>
      </p:sp>
    </p:spTree>
    <p:extLst>
      <p:ext uri="{BB962C8B-B14F-4D97-AF65-F5344CB8AC3E}">
        <p14:creationId xmlns:p14="http://schemas.microsoft.com/office/powerpoint/2010/main" val="1587441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489AA-0C93-4175-A704-990417B3EF87}"/>
              </a:ext>
            </a:extLst>
          </p:cNvPr>
          <p:cNvSpPr>
            <a:spLocks noGrp="1"/>
          </p:cNvSpPr>
          <p:nvPr>
            <p:ph type="title"/>
          </p:nvPr>
        </p:nvSpPr>
        <p:spPr/>
        <p:txBody>
          <a:bodyPr/>
          <a:lstStyle/>
          <a:p>
            <a:r>
              <a:rPr lang="en-US" dirty="0"/>
              <a:t>Log File Locations</a:t>
            </a:r>
          </a:p>
        </p:txBody>
      </p:sp>
      <p:sp>
        <p:nvSpPr>
          <p:cNvPr id="3" name="Slide Number Placeholder 2">
            <a:extLst>
              <a:ext uri="{FF2B5EF4-FFF2-40B4-BE49-F238E27FC236}">
                <a16:creationId xmlns:a16="http://schemas.microsoft.com/office/drawing/2014/main" id="{28091AC6-F6B2-42EC-99B5-016C9F3DDE55}"/>
              </a:ext>
            </a:extLst>
          </p:cNvPr>
          <p:cNvSpPr>
            <a:spLocks noGrp="1"/>
          </p:cNvSpPr>
          <p:nvPr>
            <p:ph type="sldNum" sz="quarter" idx="4"/>
          </p:nvPr>
        </p:nvSpPr>
        <p:spPr/>
        <p:txBody>
          <a:bodyPr/>
          <a:lstStyle/>
          <a:p>
            <a:fld id="{2066355A-084C-D24E-9AD2-7E4FC41EA627}" type="slidenum">
              <a:rPr lang="en-US" smtClean="0"/>
              <a:pPr/>
              <a:t>107</a:t>
            </a:fld>
            <a:endParaRPr lang="en-US" dirty="0"/>
          </a:p>
        </p:txBody>
      </p:sp>
      <p:graphicFrame>
        <p:nvGraphicFramePr>
          <p:cNvPr id="6" name="Group 23">
            <a:extLst>
              <a:ext uri="{FF2B5EF4-FFF2-40B4-BE49-F238E27FC236}">
                <a16:creationId xmlns:a16="http://schemas.microsoft.com/office/drawing/2014/main" id="{7EBEB94A-77E5-4371-BBDE-D1692C7B9CAB}"/>
              </a:ext>
            </a:extLst>
          </p:cNvPr>
          <p:cNvGraphicFramePr>
            <a:graphicFrameLocks noGrp="1"/>
          </p:cNvGraphicFramePr>
          <p:nvPr>
            <p:extLst>
              <p:ext uri="{D42A27DB-BD31-4B8C-83A1-F6EECF244321}">
                <p14:modId xmlns:p14="http://schemas.microsoft.com/office/powerpoint/2010/main" val="4287624382"/>
              </p:ext>
            </p:extLst>
          </p:nvPr>
        </p:nvGraphicFramePr>
        <p:xfrm>
          <a:off x="950210" y="1133673"/>
          <a:ext cx="7239000" cy="2876153"/>
        </p:xfrm>
        <a:graphic>
          <a:graphicData uri="http://schemas.openxmlformats.org/drawingml/2006/table">
            <a:tbl>
              <a:tblPr/>
              <a:tblGrid>
                <a:gridCol w="2292077">
                  <a:extLst>
                    <a:ext uri="{9D8B030D-6E8A-4147-A177-3AD203B41FA5}">
                      <a16:colId xmlns:a16="http://schemas.microsoft.com/office/drawing/2014/main" val="20000"/>
                    </a:ext>
                  </a:extLst>
                </a:gridCol>
                <a:gridCol w="494692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Log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Contains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/var/log/syslog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All system events except authentication messages (Debian).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/var/log/messages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General non-critical system events (RHEL).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/var/log/auth.log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Authentication messages (Debian).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/var/log/secure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Authentication messages (RHEL).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56976955"/>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/var/log/kern.log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Kernel messages.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0547185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/var/log/[application]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Messages from miscellaneous applications.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82618685"/>
                  </a:ext>
                </a:extLst>
              </a:tr>
            </a:tbl>
          </a:graphicData>
        </a:graphic>
      </p:graphicFrame>
    </p:spTree>
    <p:extLst>
      <p:ext uri="{BB962C8B-B14F-4D97-AF65-F5344CB8AC3E}">
        <p14:creationId xmlns:p14="http://schemas.microsoft.com/office/powerpoint/2010/main" val="36543464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27592F-CE6B-4013-B5AA-A62BE9ECFC82}"/>
              </a:ext>
            </a:extLst>
          </p:cNvPr>
          <p:cNvSpPr>
            <a:spLocks noGrp="1"/>
          </p:cNvSpPr>
          <p:nvPr>
            <p:ph type="title"/>
          </p:nvPr>
        </p:nvSpPr>
        <p:spPr/>
        <p:txBody>
          <a:bodyPr/>
          <a:lstStyle/>
          <a:p>
            <a:r>
              <a:rPr lang="en-US" dirty="0"/>
              <a:t>Log Rotation</a:t>
            </a:r>
          </a:p>
        </p:txBody>
      </p:sp>
      <p:sp>
        <p:nvSpPr>
          <p:cNvPr id="6" name="Text Placeholder 5">
            <a:extLst>
              <a:ext uri="{FF2B5EF4-FFF2-40B4-BE49-F238E27FC236}">
                <a16:creationId xmlns:a16="http://schemas.microsoft.com/office/drawing/2014/main" id="{1423EBC1-66F1-43AE-99C3-02A0A86D24F7}"/>
              </a:ext>
            </a:extLst>
          </p:cNvPr>
          <p:cNvSpPr>
            <a:spLocks noGrp="1"/>
          </p:cNvSpPr>
          <p:nvPr>
            <p:ph type="body" sz="quarter" idx="13"/>
          </p:nvPr>
        </p:nvSpPr>
        <p:spPr/>
        <p:txBody>
          <a:bodyPr/>
          <a:lstStyle/>
          <a:p>
            <a:r>
              <a:rPr lang="en-US" dirty="0"/>
              <a:t>The practice of creating new versions of a log file to maintain a minimum log file size.</a:t>
            </a:r>
          </a:p>
        </p:txBody>
      </p:sp>
      <p:sp>
        <p:nvSpPr>
          <p:cNvPr id="3" name="Slide Number Placeholder 2">
            <a:extLst>
              <a:ext uri="{FF2B5EF4-FFF2-40B4-BE49-F238E27FC236}">
                <a16:creationId xmlns:a16="http://schemas.microsoft.com/office/drawing/2014/main" id="{EF205D91-FD8E-4A51-9C86-CA1F9D9A5BB8}"/>
              </a:ext>
            </a:extLst>
          </p:cNvPr>
          <p:cNvSpPr>
            <a:spLocks noGrp="1"/>
          </p:cNvSpPr>
          <p:nvPr>
            <p:ph type="sldNum" sz="quarter" idx="4"/>
          </p:nvPr>
        </p:nvSpPr>
        <p:spPr/>
        <p:txBody>
          <a:bodyPr/>
          <a:lstStyle/>
          <a:p>
            <a:fld id="{2066355A-084C-D24E-9AD2-7E4FC41EA627}" type="slidenum">
              <a:rPr lang="en-US" smtClean="0"/>
              <a:pPr/>
              <a:t>108</a:t>
            </a:fld>
            <a:endParaRPr lang="en-US" dirty="0"/>
          </a:p>
        </p:txBody>
      </p:sp>
      <p:sp>
        <p:nvSpPr>
          <p:cNvPr id="5" name="Content Placeholder 4">
            <a:extLst>
              <a:ext uri="{FF2B5EF4-FFF2-40B4-BE49-F238E27FC236}">
                <a16:creationId xmlns:a16="http://schemas.microsoft.com/office/drawing/2014/main" id="{19AAF959-844A-42A0-B6B9-2138B00251D6}"/>
              </a:ext>
            </a:extLst>
          </p:cNvPr>
          <p:cNvSpPr>
            <a:spLocks noGrp="1"/>
          </p:cNvSpPr>
          <p:nvPr>
            <p:ph idx="1"/>
          </p:nvPr>
        </p:nvSpPr>
        <p:spPr/>
        <p:txBody>
          <a:bodyPr/>
          <a:lstStyle/>
          <a:p>
            <a:r>
              <a:rPr lang="en-US" sz="1600" dirty="0">
                <a:latin typeface="Cutive Mono" panose="020B0604020202020204" charset="0"/>
              </a:rPr>
              <a:t>logrotate</a:t>
            </a:r>
            <a:r>
              <a:rPr lang="en-US" sz="1600" dirty="0"/>
              <a:t> used to perform automatic rotation.</a:t>
            </a:r>
          </a:p>
          <a:p>
            <a:pPr lvl="1"/>
            <a:r>
              <a:rPr lang="en-US" sz="1400" dirty="0"/>
              <a:t>Adds .1 to end of file name.</a:t>
            </a:r>
          </a:p>
          <a:p>
            <a:pPr lvl="1"/>
            <a:r>
              <a:rPr lang="en-US" sz="1400" dirty="0"/>
              <a:t>Previous files are .2, .3, etc.</a:t>
            </a:r>
          </a:p>
          <a:p>
            <a:pPr lvl="1"/>
            <a:r>
              <a:rPr lang="en-US" sz="1400" dirty="0"/>
              <a:t>Can also append date to file name.</a:t>
            </a:r>
          </a:p>
          <a:p>
            <a:r>
              <a:rPr lang="en-US" sz="1600" dirty="0"/>
              <a:t>All versions are maintained unless specified otherwise.</a:t>
            </a:r>
          </a:p>
          <a:p>
            <a:r>
              <a:rPr lang="en-US" sz="1600" dirty="0"/>
              <a:t>Can be rotated daily, weekly, etc.</a:t>
            </a:r>
          </a:p>
          <a:p>
            <a:r>
              <a:rPr lang="en-US" sz="1600" dirty="0"/>
              <a:t>Can be rotated if file gets too big.</a:t>
            </a:r>
          </a:p>
          <a:p>
            <a:r>
              <a:rPr lang="en-US" sz="1600" dirty="0"/>
              <a:t>Benefits:</a:t>
            </a:r>
          </a:p>
          <a:p>
            <a:pPr lvl="1"/>
            <a:r>
              <a:rPr lang="en-US" sz="1400" dirty="0"/>
              <a:t>Easier to process/analyze smaller files.</a:t>
            </a:r>
          </a:p>
          <a:p>
            <a:pPr lvl="1"/>
            <a:r>
              <a:rPr lang="en-US" sz="1400" dirty="0"/>
              <a:t>Saves on space if older files are purged.</a:t>
            </a:r>
          </a:p>
        </p:txBody>
      </p:sp>
    </p:spTree>
    <p:extLst>
      <p:ext uri="{BB962C8B-B14F-4D97-AF65-F5344CB8AC3E}">
        <p14:creationId xmlns:p14="http://schemas.microsoft.com/office/powerpoint/2010/main" val="2281445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326A9C-6EA4-47AD-A044-9968ABDAD27F}"/>
              </a:ext>
            </a:extLst>
          </p:cNvPr>
          <p:cNvSpPr>
            <a:spLocks noGrp="1"/>
          </p:cNvSpPr>
          <p:nvPr>
            <p:ph type="title"/>
          </p:nvPr>
        </p:nvSpPr>
        <p:spPr/>
        <p:txBody>
          <a:bodyPr/>
          <a:lstStyle/>
          <a:p>
            <a:r>
              <a:rPr lang="en-US" dirty="0"/>
              <a:t>The </a:t>
            </a:r>
            <a:r>
              <a:rPr lang="en-US" dirty="0">
                <a:latin typeface="Cutive Mono" panose="020B0604020202020204" charset="0"/>
              </a:rPr>
              <a:t>rsyslogd</a:t>
            </a:r>
            <a:r>
              <a:rPr lang="en-US" dirty="0"/>
              <a:t> Service</a:t>
            </a:r>
          </a:p>
        </p:txBody>
      </p:sp>
      <p:sp>
        <p:nvSpPr>
          <p:cNvPr id="4" name="Slide Number Placeholder 3">
            <a:extLst>
              <a:ext uri="{FF2B5EF4-FFF2-40B4-BE49-F238E27FC236}">
                <a16:creationId xmlns:a16="http://schemas.microsoft.com/office/drawing/2014/main" id="{4538B7AE-A8A9-483D-A918-BC7E65894BD2}"/>
              </a:ext>
            </a:extLst>
          </p:cNvPr>
          <p:cNvSpPr>
            <a:spLocks noGrp="1"/>
          </p:cNvSpPr>
          <p:nvPr>
            <p:ph type="sldNum" sz="quarter" idx="4"/>
          </p:nvPr>
        </p:nvSpPr>
        <p:spPr/>
        <p:txBody>
          <a:bodyPr/>
          <a:lstStyle/>
          <a:p>
            <a:fld id="{2066355A-084C-D24E-9AD2-7E4FC41EA627}" type="slidenum">
              <a:rPr lang="en-US" smtClean="0"/>
              <a:pPr/>
              <a:t>109</a:t>
            </a:fld>
            <a:endParaRPr lang="en-US" dirty="0"/>
          </a:p>
        </p:txBody>
      </p:sp>
      <p:sp>
        <p:nvSpPr>
          <p:cNvPr id="7" name="Content Placeholder 6">
            <a:extLst>
              <a:ext uri="{FF2B5EF4-FFF2-40B4-BE49-F238E27FC236}">
                <a16:creationId xmlns:a16="http://schemas.microsoft.com/office/drawing/2014/main" id="{D0EF54A3-103B-4FDC-AE20-245697D9B9E1}"/>
              </a:ext>
            </a:extLst>
          </p:cNvPr>
          <p:cNvSpPr>
            <a:spLocks noGrp="1"/>
          </p:cNvSpPr>
          <p:nvPr>
            <p:ph idx="1"/>
          </p:nvPr>
        </p:nvSpPr>
        <p:spPr/>
        <p:txBody>
          <a:bodyPr/>
          <a:lstStyle/>
          <a:p>
            <a:r>
              <a:rPr lang="en-US" dirty="0"/>
              <a:t>Makes improvements to older </a:t>
            </a:r>
            <a:r>
              <a:rPr lang="en-US" dirty="0">
                <a:latin typeface="Cutive Mono" panose="020B0604020202020204" charset="0"/>
              </a:rPr>
              <a:t>syslogd</a:t>
            </a:r>
            <a:r>
              <a:rPr lang="en-US" dirty="0"/>
              <a:t> service.</a:t>
            </a:r>
          </a:p>
          <a:p>
            <a:r>
              <a:rPr lang="en-US" dirty="0"/>
              <a:t>Supports:</a:t>
            </a:r>
          </a:p>
          <a:p>
            <a:pPr lvl="1"/>
            <a:r>
              <a:rPr lang="en-US" dirty="0"/>
              <a:t>TCP for transport protocol.</a:t>
            </a:r>
          </a:p>
          <a:p>
            <a:pPr lvl="1"/>
            <a:r>
              <a:rPr lang="en-US" dirty="0"/>
              <a:t>SSL/TLS encryption.</a:t>
            </a:r>
          </a:p>
          <a:p>
            <a:pPr lvl="1"/>
            <a:r>
              <a:rPr lang="en-US" dirty="0"/>
              <a:t>Outputting to databases.</a:t>
            </a:r>
          </a:p>
          <a:p>
            <a:pPr lvl="1"/>
            <a:r>
              <a:rPr lang="en-US" dirty="0"/>
              <a:t>Local buffering.</a:t>
            </a:r>
          </a:p>
          <a:p>
            <a:pPr lvl="1"/>
            <a:r>
              <a:rPr lang="en-US" dirty="0"/>
              <a:t>Content-based filtering.</a:t>
            </a:r>
          </a:p>
          <a:p>
            <a:r>
              <a:rPr lang="en-US" dirty="0"/>
              <a:t>Maintains same basic config format.</a:t>
            </a:r>
          </a:p>
        </p:txBody>
      </p:sp>
    </p:spTree>
    <p:extLst>
      <p:ext uri="{BB962C8B-B14F-4D97-AF65-F5344CB8AC3E}">
        <p14:creationId xmlns:p14="http://schemas.microsoft.com/office/powerpoint/2010/main" val="15785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4941-6DFF-4361-8CC7-AAB052414D0D}"/>
              </a:ext>
            </a:extLst>
          </p:cNvPr>
          <p:cNvSpPr>
            <a:spLocks noGrp="1"/>
          </p:cNvSpPr>
          <p:nvPr>
            <p:ph type="title"/>
          </p:nvPr>
        </p:nvSpPr>
        <p:spPr/>
        <p:txBody>
          <a:bodyPr/>
          <a:lstStyle/>
          <a:p>
            <a:r>
              <a:rPr lang="en-US" dirty="0"/>
              <a:t>Encryption (Slide 1 of 2)</a:t>
            </a:r>
          </a:p>
        </p:txBody>
      </p:sp>
      <p:sp>
        <p:nvSpPr>
          <p:cNvPr id="3" name="Text Placeholder 2">
            <a:extLst>
              <a:ext uri="{FF2B5EF4-FFF2-40B4-BE49-F238E27FC236}">
                <a16:creationId xmlns:a16="http://schemas.microsoft.com/office/drawing/2014/main" id="{EE1052A7-0717-46E1-962A-DFB194F8D3D5}"/>
              </a:ext>
            </a:extLst>
          </p:cNvPr>
          <p:cNvSpPr>
            <a:spLocks noGrp="1"/>
          </p:cNvSpPr>
          <p:nvPr>
            <p:ph type="body" sz="quarter" idx="13"/>
          </p:nvPr>
        </p:nvSpPr>
        <p:spPr/>
        <p:txBody>
          <a:bodyPr/>
          <a:lstStyle/>
          <a:p>
            <a:r>
              <a:rPr lang="en-US" dirty="0"/>
              <a:t>A cryptographic technique that converts data from plaintext form into coded, or ciphertext, form.</a:t>
            </a:r>
          </a:p>
        </p:txBody>
      </p:sp>
      <p:sp>
        <p:nvSpPr>
          <p:cNvPr id="4" name="Slide Number Placeholder 3">
            <a:extLst>
              <a:ext uri="{FF2B5EF4-FFF2-40B4-BE49-F238E27FC236}">
                <a16:creationId xmlns:a16="http://schemas.microsoft.com/office/drawing/2014/main" id="{8B215A94-41FF-4298-A783-33076BF33BA5}"/>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5" name="Content Placeholder 4">
            <a:extLst>
              <a:ext uri="{FF2B5EF4-FFF2-40B4-BE49-F238E27FC236}">
                <a16:creationId xmlns:a16="http://schemas.microsoft.com/office/drawing/2014/main" id="{A58EB91C-D853-48B6-ABFC-9162F9B005E9}"/>
              </a:ext>
            </a:extLst>
          </p:cNvPr>
          <p:cNvSpPr>
            <a:spLocks noGrp="1"/>
          </p:cNvSpPr>
          <p:nvPr>
            <p:ph idx="1"/>
          </p:nvPr>
        </p:nvSpPr>
        <p:spPr/>
        <p:txBody>
          <a:bodyPr/>
          <a:lstStyle/>
          <a:p>
            <a:r>
              <a:rPr lang="en-US" dirty="0"/>
              <a:t>Decryption does the opposite.</a:t>
            </a:r>
          </a:p>
          <a:p>
            <a:r>
              <a:rPr lang="en-US" dirty="0"/>
              <a:t>Algorithm called a cipher is responsible for conversion process.</a:t>
            </a:r>
          </a:p>
          <a:p>
            <a:r>
              <a:rPr lang="en-US" dirty="0"/>
              <a:t>Only authorized parties with decryption info can read the data.</a:t>
            </a:r>
          </a:p>
          <a:p>
            <a:pPr lvl="1"/>
            <a:r>
              <a:rPr lang="en-US" dirty="0"/>
              <a:t>Info is called a key.</a:t>
            </a:r>
          </a:p>
          <a:p>
            <a:pPr lvl="1"/>
            <a:r>
              <a:rPr lang="en-US" dirty="0"/>
              <a:t>Key is used with cipher to make message unreadable without key.</a:t>
            </a:r>
          </a:p>
          <a:p>
            <a:r>
              <a:rPr lang="en-US" dirty="0"/>
              <a:t>A fundamental technique for upholding confidentiality.</a:t>
            </a:r>
          </a:p>
        </p:txBody>
      </p:sp>
    </p:spTree>
    <p:extLst>
      <p:ext uri="{BB962C8B-B14F-4D97-AF65-F5344CB8AC3E}">
        <p14:creationId xmlns:p14="http://schemas.microsoft.com/office/powerpoint/2010/main" val="757740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0814-36E5-4C46-A9B4-B385D84CDC81}"/>
              </a:ext>
            </a:extLst>
          </p:cNvPr>
          <p:cNvSpPr>
            <a:spLocks noGrp="1"/>
          </p:cNvSpPr>
          <p:nvPr>
            <p:ph type="title"/>
          </p:nvPr>
        </p:nvSpPr>
        <p:spPr/>
        <p:txBody>
          <a:bodyPr/>
          <a:lstStyle/>
          <a:p>
            <a:r>
              <a:rPr lang="en-US" dirty="0"/>
              <a:t>The </a:t>
            </a:r>
            <a:r>
              <a:rPr lang="en-US" dirty="0">
                <a:latin typeface="Cutive Mono" panose="020B0604020202020204" charset="0"/>
              </a:rPr>
              <a:t>/etc/rsyslog.conf</a:t>
            </a:r>
            <a:r>
              <a:rPr lang="en-US" dirty="0"/>
              <a:t> File (Slide 1 of 2)</a:t>
            </a:r>
          </a:p>
        </p:txBody>
      </p:sp>
      <p:sp>
        <p:nvSpPr>
          <p:cNvPr id="3" name="Slide Number Placeholder 2">
            <a:extLst>
              <a:ext uri="{FF2B5EF4-FFF2-40B4-BE49-F238E27FC236}">
                <a16:creationId xmlns:a16="http://schemas.microsoft.com/office/drawing/2014/main" id="{05B5CF3A-8D37-4B3F-965B-7003AE1DBC2D}"/>
              </a:ext>
            </a:extLst>
          </p:cNvPr>
          <p:cNvSpPr>
            <a:spLocks noGrp="1"/>
          </p:cNvSpPr>
          <p:nvPr>
            <p:ph type="sldNum" sz="quarter" idx="4"/>
          </p:nvPr>
        </p:nvSpPr>
        <p:spPr/>
        <p:txBody>
          <a:bodyPr/>
          <a:lstStyle/>
          <a:p>
            <a:fld id="{2066355A-084C-D24E-9AD2-7E4FC41EA627}" type="slidenum">
              <a:rPr lang="en-US" smtClean="0"/>
              <a:pPr/>
              <a:t>110</a:t>
            </a:fld>
            <a:endParaRPr lang="en-US" dirty="0"/>
          </a:p>
        </p:txBody>
      </p:sp>
      <p:sp>
        <p:nvSpPr>
          <p:cNvPr id="4" name="Content Placeholder 3">
            <a:extLst>
              <a:ext uri="{FF2B5EF4-FFF2-40B4-BE49-F238E27FC236}">
                <a16:creationId xmlns:a16="http://schemas.microsoft.com/office/drawing/2014/main" id="{AC24D501-12B8-46F3-B6DD-6D8E953351BB}"/>
              </a:ext>
            </a:extLst>
          </p:cNvPr>
          <p:cNvSpPr>
            <a:spLocks noGrp="1"/>
          </p:cNvSpPr>
          <p:nvPr>
            <p:ph idx="1"/>
          </p:nvPr>
        </p:nvSpPr>
        <p:spPr/>
        <p:txBody>
          <a:bodyPr/>
          <a:lstStyle/>
          <a:p>
            <a:r>
              <a:rPr lang="en-US" dirty="0"/>
              <a:t>Config file for </a:t>
            </a:r>
            <a:r>
              <a:rPr lang="en-US" dirty="0">
                <a:latin typeface="Cutive Mono" panose="020B0604020202020204" charset="0"/>
              </a:rPr>
              <a:t>rsyslogd</a:t>
            </a:r>
            <a:r>
              <a:rPr lang="en-US" dirty="0"/>
              <a:t> service.</a:t>
            </a:r>
          </a:p>
          <a:p>
            <a:r>
              <a:rPr lang="en-US" dirty="0"/>
              <a:t>Determines how to handle syslog messages through rules.</a:t>
            </a:r>
          </a:p>
          <a:p>
            <a:r>
              <a:rPr lang="en-US" dirty="0"/>
              <a:t>Two-column format:</a:t>
            </a:r>
          </a:p>
          <a:p>
            <a:pPr lvl="1"/>
            <a:r>
              <a:rPr lang="en-US" dirty="0"/>
              <a:t>First column lists message facility and/or severity.</a:t>
            </a:r>
          </a:p>
          <a:p>
            <a:pPr lvl="1"/>
            <a:r>
              <a:rPr lang="en-US" dirty="0"/>
              <a:t>Second column lists associated action.</a:t>
            </a:r>
          </a:p>
          <a:p>
            <a:r>
              <a:rPr lang="en-US" dirty="0"/>
              <a:t>Actions:</a:t>
            </a:r>
          </a:p>
          <a:p>
            <a:pPr lvl="1"/>
            <a:r>
              <a:rPr lang="en-US" dirty="0"/>
              <a:t>What files to write message to.</a:t>
            </a:r>
          </a:p>
          <a:p>
            <a:pPr lvl="1"/>
            <a:r>
              <a:rPr lang="en-US" dirty="0"/>
              <a:t>What users to print message to.</a:t>
            </a:r>
          </a:p>
          <a:p>
            <a:pPr lvl="1"/>
            <a:r>
              <a:rPr lang="en-US" dirty="0"/>
              <a:t>What remote hosts to forward message to.</a:t>
            </a:r>
          </a:p>
        </p:txBody>
      </p:sp>
    </p:spTree>
    <p:extLst>
      <p:ext uri="{BB962C8B-B14F-4D97-AF65-F5344CB8AC3E}">
        <p14:creationId xmlns:p14="http://schemas.microsoft.com/office/powerpoint/2010/main" val="3984555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48355-C753-4B77-BEC6-41E46FA266A5}"/>
              </a:ext>
            </a:extLst>
          </p:cNvPr>
          <p:cNvSpPr>
            <a:spLocks noGrp="1"/>
          </p:cNvSpPr>
          <p:nvPr>
            <p:ph type="title"/>
          </p:nvPr>
        </p:nvSpPr>
        <p:spPr/>
        <p:txBody>
          <a:bodyPr/>
          <a:lstStyle/>
          <a:p>
            <a:r>
              <a:rPr lang="en-US" dirty="0"/>
              <a:t>The </a:t>
            </a:r>
            <a:r>
              <a:rPr lang="en-US" dirty="0">
                <a:latin typeface="Cutive Mono" panose="020B0604020202020204" charset="0"/>
              </a:rPr>
              <a:t>/etc/rsyslog.conf</a:t>
            </a:r>
            <a:r>
              <a:rPr lang="en-US" dirty="0"/>
              <a:t> File (Slide 2 of 2)</a:t>
            </a:r>
          </a:p>
        </p:txBody>
      </p:sp>
      <p:sp>
        <p:nvSpPr>
          <p:cNvPr id="3" name="Slide Number Placeholder 2">
            <a:extLst>
              <a:ext uri="{FF2B5EF4-FFF2-40B4-BE49-F238E27FC236}">
                <a16:creationId xmlns:a16="http://schemas.microsoft.com/office/drawing/2014/main" id="{42751E74-D1F8-4020-A7FE-F66C357EC22E}"/>
              </a:ext>
            </a:extLst>
          </p:cNvPr>
          <p:cNvSpPr>
            <a:spLocks noGrp="1"/>
          </p:cNvSpPr>
          <p:nvPr>
            <p:ph type="sldNum" sz="quarter" idx="4"/>
          </p:nvPr>
        </p:nvSpPr>
        <p:spPr/>
        <p:txBody>
          <a:bodyPr/>
          <a:lstStyle/>
          <a:p>
            <a:fld id="{2066355A-084C-D24E-9AD2-7E4FC41EA627}" type="slidenum">
              <a:rPr lang="en-US" smtClean="0"/>
              <a:pPr/>
              <a:t>111</a:t>
            </a:fld>
            <a:endParaRPr lang="en-US" dirty="0"/>
          </a:p>
        </p:txBody>
      </p:sp>
      <p:pic>
        <p:nvPicPr>
          <p:cNvPr id="4" name="Picture 3">
            <a:extLst>
              <a:ext uri="{FF2B5EF4-FFF2-40B4-BE49-F238E27FC236}">
                <a16:creationId xmlns:a16="http://schemas.microsoft.com/office/drawing/2014/main" id="{7D1465C9-7B31-413A-8094-A85A426AC688}"/>
              </a:ext>
            </a:extLst>
          </p:cNvPr>
          <p:cNvPicPr>
            <a:picLocks noChangeAspect="1"/>
          </p:cNvPicPr>
          <p:nvPr/>
        </p:nvPicPr>
        <p:blipFill>
          <a:blip r:embed="rId2"/>
          <a:stretch>
            <a:fillRect/>
          </a:stretch>
        </p:blipFill>
        <p:spPr>
          <a:xfrm>
            <a:off x="931326" y="944997"/>
            <a:ext cx="7281348" cy="3525938"/>
          </a:xfrm>
          <a:prstGeom prst="rect">
            <a:avLst/>
          </a:prstGeom>
        </p:spPr>
      </p:pic>
    </p:spTree>
    <p:extLst>
      <p:ext uri="{BB962C8B-B14F-4D97-AF65-F5344CB8AC3E}">
        <p14:creationId xmlns:p14="http://schemas.microsoft.com/office/powerpoint/2010/main" val="31202721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F611-B0D4-4F02-A97F-E4466588A1D7}"/>
              </a:ext>
            </a:extLst>
          </p:cNvPr>
          <p:cNvSpPr>
            <a:spLocks noGrp="1"/>
          </p:cNvSpPr>
          <p:nvPr>
            <p:ph type="title"/>
          </p:nvPr>
        </p:nvSpPr>
        <p:spPr/>
        <p:txBody>
          <a:bodyPr/>
          <a:lstStyle/>
          <a:p>
            <a:r>
              <a:rPr lang="en-US" dirty="0"/>
              <a:t>Third-Party Agents</a:t>
            </a:r>
          </a:p>
        </p:txBody>
      </p:sp>
      <p:sp>
        <p:nvSpPr>
          <p:cNvPr id="3" name="Slide Number Placeholder 2">
            <a:extLst>
              <a:ext uri="{FF2B5EF4-FFF2-40B4-BE49-F238E27FC236}">
                <a16:creationId xmlns:a16="http://schemas.microsoft.com/office/drawing/2014/main" id="{C3293874-CBEF-423B-87B0-4F6C9749B886}"/>
              </a:ext>
            </a:extLst>
          </p:cNvPr>
          <p:cNvSpPr>
            <a:spLocks noGrp="1"/>
          </p:cNvSpPr>
          <p:nvPr>
            <p:ph type="sldNum" sz="quarter" idx="4"/>
          </p:nvPr>
        </p:nvSpPr>
        <p:spPr/>
        <p:txBody>
          <a:bodyPr/>
          <a:lstStyle/>
          <a:p>
            <a:fld id="{2066355A-084C-D24E-9AD2-7E4FC41EA627}" type="slidenum">
              <a:rPr lang="en-US" smtClean="0"/>
              <a:pPr/>
              <a:t>112</a:t>
            </a:fld>
            <a:endParaRPr lang="en-US" dirty="0"/>
          </a:p>
        </p:txBody>
      </p:sp>
      <p:sp>
        <p:nvSpPr>
          <p:cNvPr id="4" name="Content Placeholder 3">
            <a:extLst>
              <a:ext uri="{FF2B5EF4-FFF2-40B4-BE49-F238E27FC236}">
                <a16:creationId xmlns:a16="http://schemas.microsoft.com/office/drawing/2014/main" id="{DBB52D32-7B65-41C6-BD61-1E608F59970C}"/>
              </a:ext>
            </a:extLst>
          </p:cNvPr>
          <p:cNvSpPr>
            <a:spLocks noGrp="1"/>
          </p:cNvSpPr>
          <p:nvPr>
            <p:ph idx="1"/>
          </p:nvPr>
        </p:nvSpPr>
        <p:spPr/>
        <p:txBody>
          <a:bodyPr/>
          <a:lstStyle/>
          <a:p>
            <a:r>
              <a:rPr lang="en-US" dirty="0"/>
              <a:t>Not all platforms support syslog.</a:t>
            </a:r>
          </a:p>
          <a:p>
            <a:pPr lvl="1"/>
            <a:r>
              <a:rPr lang="en-US" dirty="0"/>
              <a:t>Example: Windows uses Event Log standard.</a:t>
            </a:r>
          </a:p>
          <a:p>
            <a:r>
              <a:rPr lang="en-US" dirty="0"/>
              <a:t>Third-party agents facilitate integration.</a:t>
            </a:r>
          </a:p>
          <a:p>
            <a:r>
              <a:rPr lang="en-US" dirty="0"/>
              <a:t>Agents are software that act on behalf of other software.</a:t>
            </a:r>
          </a:p>
          <a:p>
            <a:r>
              <a:rPr lang="en-US" dirty="0"/>
              <a:t>Install syslog agent on platforms that don't normally support it.</a:t>
            </a:r>
          </a:p>
          <a:p>
            <a:r>
              <a:rPr lang="en-US" dirty="0"/>
              <a:t>Agent will depend on platform and type of service.</a:t>
            </a:r>
          </a:p>
          <a:p>
            <a:pPr lvl="1"/>
            <a:r>
              <a:rPr lang="en-US" dirty="0"/>
              <a:t>rsyslog and syslog-ng require different agents.</a:t>
            </a:r>
          </a:p>
          <a:p>
            <a:r>
              <a:rPr lang="en-US" dirty="0"/>
              <a:t>Agent will capture data in syslog format and send it to centralized server.</a:t>
            </a:r>
          </a:p>
        </p:txBody>
      </p:sp>
    </p:spTree>
    <p:extLst>
      <p:ext uri="{BB962C8B-B14F-4D97-AF65-F5344CB8AC3E}">
        <p14:creationId xmlns:p14="http://schemas.microsoft.com/office/powerpoint/2010/main" val="15399095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B9C-354B-49C9-820D-AC70F82BBA12}"/>
              </a:ext>
            </a:extLst>
          </p:cNvPr>
          <p:cNvSpPr>
            <a:spLocks noGrp="1"/>
          </p:cNvSpPr>
          <p:nvPr>
            <p:ph type="title"/>
          </p:nvPr>
        </p:nvSpPr>
        <p:spPr/>
        <p:txBody>
          <a:bodyPr/>
          <a:lstStyle/>
          <a:p>
            <a:r>
              <a:rPr lang="en-US" dirty="0"/>
              <a:t>The </a:t>
            </a:r>
            <a:r>
              <a:rPr lang="en-US" dirty="0">
                <a:latin typeface="Cutive Mono" panose="020B0604020202020204" charset="0"/>
              </a:rPr>
              <a:t>journalctl</a:t>
            </a:r>
            <a:r>
              <a:rPr lang="en-US" dirty="0"/>
              <a:t> Command (Slide 1 of 2)</a:t>
            </a:r>
          </a:p>
        </p:txBody>
      </p:sp>
      <p:sp>
        <p:nvSpPr>
          <p:cNvPr id="3" name="Slide Number Placeholder 2">
            <a:extLst>
              <a:ext uri="{FF2B5EF4-FFF2-40B4-BE49-F238E27FC236}">
                <a16:creationId xmlns:a16="http://schemas.microsoft.com/office/drawing/2014/main" id="{D7181F45-EAAF-46F7-A232-E6BB1D907FEF}"/>
              </a:ext>
            </a:extLst>
          </p:cNvPr>
          <p:cNvSpPr>
            <a:spLocks noGrp="1"/>
          </p:cNvSpPr>
          <p:nvPr>
            <p:ph type="sldNum" sz="quarter" idx="4"/>
          </p:nvPr>
        </p:nvSpPr>
        <p:spPr/>
        <p:txBody>
          <a:bodyPr/>
          <a:lstStyle/>
          <a:p>
            <a:fld id="{2066355A-084C-D24E-9AD2-7E4FC41EA627}" type="slidenum">
              <a:rPr lang="en-US" smtClean="0"/>
              <a:pPr/>
              <a:t>113</a:t>
            </a:fld>
            <a:endParaRPr lang="en-US" dirty="0"/>
          </a:p>
        </p:txBody>
      </p:sp>
      <p:sp>
        <p:nvSpPr>
          <p:cNvPr id="4" name="Content Placeholder 3">
            <a:extLst>
              <a:ext uri="{FF2B5EF4-FFF2-40B4-BE49-F238E27FC236}">
                <a16:creationId xmlns:a16="http://schemas.microsoft.com/office/drawing/2014/main" id="{9466C455-E04E-414A-9062-C5D924760A2E}"/>
              </a:ext>
            </a:extLst>
          </p:cNvPr>
          <p:cNvSpPr>
            <a:spLocks noGrp="1"/>
          </p:cNvSpPr>
          <p:nvPr>
            <p:ph idx="1"/>
          </p:nvPr>
        </p:nvSpPr>
        <p:spPr/>
        <p:txBody>
          <a:bodyPr/>
          <a:lstStyle/>
          <a:p>
            <a:r>
              <a:rPr lang="en-US" dirty="0"/>
              <a:t>View and query log files created by systemd journal.</a:t>
            </a:r>
          </a:p>
          <a:p>
            <a:r>
              <a:rPr lang="en-US" dirty="0"/>
              <a:t>Logs collected and stored via </a:t>
            </a:r>
            <a:r>
              <a:rPr lang="en-US" dirty="0">
                <a:latin typeface="Cutive Mono" panose="020B0604020202020204" charset="0"/>
              </a:rPr>
              <a:t>journald</a:t>
            </a:r>
            <a:r>
              <a:rPr lang="en-US" dirty="0"/>
              <a:t> service.</a:t>
            </a:r>
          </a:p>
          <a:p>
            <a:r>
              <a:rPr lang="en-US" dirty="0">
                <a:latin typeface="Cutive Mono" panose="020B0604020202020204" charset="0"/>
              </a:rPr>
              <a:t>journalctl</a:t>
            </a:r>
            <a:r>
              <a:rPr lang="en-US" dirty="0"/>
              <a:t> can print entire log or can filter results.</a:t>
            </a:r>
          </a:p>
          <a:p>
            <a:r>
              <a:rPr lang="en-US" dirty="0">
                <a:latin typeface="Cutive Mono" panose="020B0604020202020204" charset="0"/>
              </a:rPr>
              <a:t>journald</a:t>
            </a:r>
            <a:r>
              <a:rPr lang="en-US" dirty="0"/>
              <a:t> often used with traditional syslog service.</a:t>
            </a:r>
          </a:p>
          <a:p>
            <a:pPr lvl="1"/>
            <a:r>
              <a:rPr lang="en-US" dirty="0"/>
              <a:t>Settings configured in </a:t>
            </a:r>
            <a:r>
              <a:rPr lang="en-US" dirty="0">
                <a:latin typeface="Cutive Mono" panose="020B0604020202020204" charset="0"/>
              </a:rPr>
              <a:t>/etc/systemd/journald.conf</a:t>
            </a:r>
          </a:p>
        </p:txBody>
      </p:sp>
    </p:spTree>
    <p:extLst>
      <p:ext uri="{BB962C8B-B14F-4D97-AF65-F5344CB8AC3E}">
        <p14:creationId xmlns:p14="http://schemas.microsoft.com/office/powerpoint/2010/main" val="35190972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4A1261-3296-4E18-A002-5F83F2BE730C}"/>
              </a:ext>
            </a:extLst>
          </p:cNvPr>
          <p:cNvSpPr>
            <a:spLocks noGrp="1"/>
          </p:cNvSpPr>
          <p:nvPr>
            <p:ph type="title"/>
          </p:nvPr>
        </p:nvSpPr>
        <p:spPr/>
        <p:txBody>
          <a:bodyPr/>
          <a:lstStyle/>
          <a:p>
            <a:r>
              <a:rPr lang="en-US" dirty="0"/>
              <a:t>The </a:t>
            </a:r>
            <a:r>
              <a:rPr lang="en-US" dirty="0">
                <a:latin typeface="Cutive Mono" panose="020B0604020202020204" charset="0"/>
              </a:rPr>
              <a:t>journalctl</a:t>
            </a:r>
            <a:r>
              <a:rPr lang="en-US" dirty="0"/>
              <a:t> Command (Slide 1 of 2)</a:t>
            </a:r>
          </a:p>
        </p:txBody>
      </p:sp>
      <p:sp>
        <p:nvSpPr>
          <p:cNvPr id="3" name="Slide Number Placeholder 2">
            <a:extLst>
              <a:ext uri="{FF2B5EF4-FFF2-40B4-BE49-F238E27FC236}">
                <a16:creationId xmlns:a16="http://schemas.microsoft.com/office/drawing/2014/main" id="{731A7466-89A6-496A-8057-392196B112F3}"/>
              </a:ext>
            </a:extLst>
          </p:cNvPr>
          <p:cNvSpPr>
            <a:spLocks noGrp="1"/>
          </p:cNvSpPr>
          <p:nvPr>
            <p:ph type="sldNum" sz="quarter" idx="4"/>
          </p:nvPr>
        </p:nvSpPr>
        <p:spPr/>
        <p:txBody>
          <a:bodyPr/>
          <a:lstStyle/>
          <a:p>
            <a:fld id="{2066355A-084C-D24E-9AD2-7E4FC41EA627}" type="slidenum">
              <a:rPr lang="en-US" smtClean="0"/>
              <a:pPr/>
              <a:t>114</a:t>
            </a:fld>
            <a:endParaRPr lang="en-US" dirty="0"/>
          </a:p>
        </p:txBody>
      </p:sp>
      <p:pic>
        <p:nvPicPr>
          <p:cNvPr id="4" name="Picture 3">
            <a:extLst>
              <a:ext uri="{FF2B5EF4-FFF2-40B4-BE49-F238E27FC236}">
                <a16:creationId xmlns:a16="http://schemas.microsoft.com/office/drawing/2014/main" id="{15826A2D-864B-49DF-A4B0-73CA8385A64C}"/>
              </a:ext>
            </a:extLst>
          </p:cNvPr>
          <p:cNvPicPr>
            <a:picLocks noChangeAspect="1"/>
          </p:cNvPicPr>
          <p:nvPr/>
        </p:nvPicPr>
        <p:blipFill>
          <a:blip r:embed="rId2"/>
          <a:stretch>
            <a:fillRect/>
          </a:stretch>
        </p:blipFill>
        <p:spPr>
          <a:xfrm>
            <a:off x="1053829" y="708660"/>
            <a:ext cx="7036343" cy="3884915"/>
          </a:xfrm>
          <a:prstGeom prst="rect">
            <a:avLst/>
          </a:prstGeom>
        </p:spPr>
      </p:pic>
    </p:spTree>
    <p:extLst>
      <p:ext uri="{BB962C8B-B14F-4D97-AF65-F5344CB8AC3E}">
        <p14:creationId xmlns:p14="http://schemas.microsoft.com/office/powerpoint/2010/main" val="39509213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2BB5-55C3-4F21-B7C0-2AB18EAAC4F4}"/>
              </a:ext>
            </a:extLst>
          </p:cNvPr>
          <p:cNvSpPr>
            <a:spLocks noGrp="1"/>
          </p:cNvSpPr>
          <p:nvPr>
            <p:ph type="title"/>
          </p:nvPr>
        </p:nvSpPr>
        <p:spPr/>
        <p:txBody>
          <a:bodyPr/>
          <a:lstStyle/>
          <a:p>
            <a:r>
              <a:rPr lang="en-US" dirty="0"/>
              <a:t>The </a:t>
            </a:r>
            <a:r>
              <a:rPr lang="en-US" dirty="0">
                <a:latin typeface="Cutive Mono" panose="020B0604020202020204" charset="0"/>
              </a:rPr>
              <a:t>last</a:t>
            </a:r>
            <a:r>
              <a:rPr lang="en-US" dirty="0"/>
              <a:t> Command (Slide 1 of 2)</a:t>
            </a:r>
          </a:p>
        </p:txBody>
      </p:sp>
      <p:sp>
        <p:nvSpPr>
          <p:cNvPr id="3" name="Slide Number Placeholder 2">
            <a:extLst>
              <a:ext uri="{FF2B5EF4-FFF2-40B4-BE49-F238E27FC236}">
                <a16:creationId xmlns:a16="http://schemas.microsoft.com/office/drawing/2014/main" id="{BA6E915C-6775-4051-8F0D-D4BF283BC4E2}"/>
              </a:ext>
            </a:extLst>
          </p:cNvPr>
          <p:cNvSpPr>
            <a:spLocks noGrp="1"/>
          </p:cNvSpPr>
          <p:nvPr>
            <p:ph type="sldNum" sz="quarter" idx="4"/>
          </p:nvPr>
        </p:nvSpPr>
        <p:spPr/>
        <p:txBody>
          <a:bodyPr/>
          <a:lstStyle/>
          <a:p>
            <a:fld id="{2066355A-084C-D24E-9AD2-7E4FC41EA627}" type="slidenum">
              <a:rPr lang="en-US" smtClean="0"/>
              <a:pPr/>
              <a:t>115</a:t>
            </a:fld>
            <a:endParaRPr lang="en-US" dirty="0"/>
          </a:p>
        </p:txBody>
      </p:sp>
      <p:sp>
        <p:nvSpPr>
          <p:cNvPr id="4" name="Content Placeholder 3">
            <a:extLst>
              <a:ext uri="{FF2B5EF4-FFF2-40B4-BE49-F238E27FC236}">
                <a16:creationId xmlns:a16="http://schemas.microsoft.com/office/drawing/2014/main" id="{23917222-C666-42F2-9837-44CD8EE65AB6}"/>
              </a:ext>
            </a:extLst>
          </p:cNvPr>
          <p:cNvSpPr>
            <a:spLocks noGrp="1"/>
          </p:cNvSpPr>
          <p:nvPr>
            <p:ph idx="1"/>
          </p:nvPr>
        </p:nvSpPr>
        <p:spPr/>
        <p:txBody>
          <a:bodyPr/>
          <a:lstStyle/>
          <a:p>
            <a:r>
              <a:rPr lang="en-US" dirty="0"/>
              <a:t>Displays history of user login/logout events.</a:t>
            </a:r>
          </a:p>
          <a:p>
            <a:pPr lvl="1"/>
            <a:r>
              <a:rPr lang="en-US" dirty="0"/>
              <a:t>Includes date and time.</a:t>
            </a:r>
          </a:p>
          <a:p>
            <a:pPr lvl="1"/>
            <a:r>
              <a:rPr lang="en-US" dirty="0"/>
              <a:t>Includes terminal process.</a:t>
            </a:r>
          </a:p>
          <a:p>
            <a:r>
              <a:rPr lang="en-US" dirty="0"/>
              <a:t>Use options to filter results.</a:t>
            </a:r>
          </a:p>
          <a:p>
            <a:r>
              <a:rPr lang="en-US" dirty="0"/>
              <a:t>Retrieves info from </a:t>
            </a:r>
            <a:r>
              <a:rPr lang="en-US" dirty="0">
                <a:latin typeface="Cutive Mono" panose="020B0604020202020204" charset="0"/>
              </a:rPr>
              <a:t>/var/log/wtmp</a:t>
            </a:r>
          </a:p>
          <a:p>
            <a:r>
              <a:rPr lang="en-US" dirty="0">
                <a:latin typeface="Cutive Mono" panose="020B0604020202020204" charset="0"/>
              </a:rPr>
              <a:t>lastb</a:t>
            </a:r>
            <a:r>
              <a:rPr lang="en-US" dirty="0"/>
              <a:t> does the same but for failed attempts.</a:t>
            </a:r>
          </a:p>
          <a:p>
            <a:pPr lvl="1"/>
            <a:r>
              <a:rPr lang="en-US" dirty="0"/>
              <a:t>Retrieves info from </a:t>
            </a:r>
            <a:r>
              <a:rPr lang="en-US" dirty="0">
                <a:latin typeface="Cutive Mono" panose="020B0604020202020204" charset="0"/>
              </a:rPr>
              <a:t>/var/log/btmp</a:t>
            </a:r>
          </a:p>
        </p:txBody>
      </p:sp>
    </p:spTree>
    <p:extLst>
      <p:ext uri="{BB962C8B-B14F-4D97-AF65-F5344CB8AC3E}">
        <p14:creationId xmlns:p14="http://schemas.microsoft.com/office/powerpoint/2010/main" val="20245072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333CCA-3BA8-4663-9B28-959102B8A1E2}"/>
              </a:ext>
            </a:extLst>
          </p:cNvPr>
          <p:cNvSpPr>
            <a:spLocks noGrp="1"/>
          </p:cNvSpPr>
          <p:nvPr>
            <p:ph type="title"/>
          </p:nvPr>
        </p:nvSpPr>
        <p:spPr/>
        <p:txBody>
          <a:bodyPr/>
          <a:lstStyle/>
          <a:p>
            <a:r>
              <a:rPr lang="en-US" dirty="0"/>
              <a:t>The </a:t>
            </a:r>
            <a:r>
              <a:rPr lang="en-US" dirty="0">
                <a:latin typeface="Cutive Mono" panose="020B0604020202020204" charset="0"/>
              </a:rPr>
              <a:t>last</a:t>
            </a:r>
            <a:r>
              <a:rPr lang="en-US" dirty="0"/>
              <a:t> Command (Slide 2 of 2)</a:t>
            </a:r>
          </a:p>
        </p:txBody>
      </p:sp>
      <p:sp>
        <p:nvSpPr>
          <p:cNvPr id="3" name="Slide Number Placeholder 2">
            <a:extLst>
              <a:ext uri="{FF2B5EF4-FFF2-40B4-BE49-F238E27FC236}">
                <a16:creationId xmlns:a16="http://schemas.microsoft.com/office/drawing/2014/main" id="{BEA7516D-6C5A-429B-B1BE-5A8017247276}"/>
              </a:ext>
            </a:extLst>
          </p:cNvPr>
          <p:cNvSpPr>
            <a:spLocks noGrp="1"/>
          </p:cNvSpPr>
          <p:nvPr>
            <p:ph type="sldNum" sz="quarter" idx="4"/>
          </p:nvPr>
        </p:nvSpPr>
        <p:spPr/>
        <p:txBody>
          <a:bodyPr/>
          <a:lstStyle/>
          <a:p>
            <a:fld id="{2066355A-084C-D24E-9AD2-7E4FC41EA627}" type="slidenum">
              <a:rPr lang="en-US" smtClean="0"/>
              <a:pPr/>
              <a:t>116</a:t>
            </a:fld>
            <a:endParaRPr lang="en-US" dirty="0"/>
          </a:p>
        </p:txBody>
      </p:sp>
      <p:pic>
        <p:nvPicPr>
          <p:cNvPr id="4" name="Picture 3">
            <a:extLst>
              <a:ext uri="{FF2B5EF4-FFF2-40B4-BE49-F238E27FC236}">
                <a16:creationId xmlns:a16="http://schemas.microsoft.com/office/drawing/2014/main" id="{2950805A-6B55-41DC-BD52-C8F256C2AE59}"/>
              </a:ext>
            </a:extLst>
          </p:cNvPr>
          <p:cNvPicPr>
            <a:picLocks noChangeAspect="1"/>
          </p:cNvPicPr>
          <p:nvPr/>
        </p:nvPicPr>
        <p:blipFill>
          <a:blip r:embed="rId2"/>
          <a:stretch>
            <a:fillRect/>
          </a:stretch>
        </p:blipFill>
        <p:spPr>
          <a:xfrm>
            <a:off x="1199661" y="709810"/>
            <a:ext cx="6744678" cy="3723880"/>
          </a:xfrm>
          <a:prstGeom prst="rect">
            <a:avLst/>
          </a:prstGeom>
        </p:spPr>
      </p:pic>
    </p:spTree>
    <p:extLst>
      <p:ext uri="{BB962C8B-B14F-4D97-AF65-F5344CB8AC3E}">
        <p14:creationId xmlns:p14="http://schemas.microsoft.com/office/powerpoint/2010/main" val="28496463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2AF1131-8E5C-4B8B-B6AF-B37416C31792}"/>
              </a:ext>
            </a:extLst>
          </p:cNvPr>
          <p:cNvSpPr>
            <a:spLocks noGrp="1"/>
          </p:cNvSpPr>
          <p:nvPr>
            <p:ph type="body" sz="quarter" idx="13"/>
          </p:nvPr>
        </p:nvSpPr>
        <p:spPr/>
        <p:txBody>
          <a:bodyPr/>
          <a:lstStyle/>
          <a:p>
            <a:r>
              <a:rPr lang="en-US" dirty="0"/>
              <a:t>Discussing Logging Services</a:t>
            </a:r>
          </a:p>
        </p:txBody>
      </p:sp>
      <p:sp>
        <p:nvSpPr>
          <p:cNvPr id="3" name="Slide Number Placeholder 2">
            <a:extLst>
              <a:ext uri="{FF2B5EF4-FFF2-40B4-BE49-F238E27FC236}">
                <a16:creationId xmlns:a16="http://schemas.microsoft.com/office/drawing/2014/main" id="{FBA72E02-78F2-4CE8-972D-C78B17B274FB}"/>
              </a:ext>
            </a:extLst>
          </p:cNvPr>
          <p:cNvSpPr>
            <a:spLocks noGrp="1"/>
          </p:cNvSpPr>
          <p:nvPr>
            <p:ph type="sldNum" sz="quarter" idx="4"/>
          </p:nvPr>
        </p:nvSpPr>
        <p:spPr/>
        <p:txBody>
          <a:bodyPr/>
          <a:lstStyle/>
          <a:p>
            <a:fld id="{2066355A-084C-D24E-9AD2-7E4FC41EA627}" type="slidenum">
              <a:rPr lang="en-US" smtClean="0"/>
              <a:pPr/>
              <a:t>117</a:t>
            </a:fld>
            <a:endParaRPr lang="en-US" dirty="0"/>
          </a:p>
        </p:txBody>
      </p:sp>
    </p:spTree>
    <p:extLst>
      <p:ext uri="{BB962C8B-B14F-4D97-AF65-F5344CB8AC3E}">
        <p14:creationId xmlns:p14="http://schemas.microsoft.com/office/powerpoint/2010/main" val="36039337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411FF-355B-F34F-BBAE-F0FE6BBCE310}"/>
              </a:ext>
            </a:extLst>
          </p:cNvPr>
          <p:cNvSpPr>
            <a:spLocks noGrp="1"/>
          </p:cNvSpPr>
          <p:nvPr>
            <p:ph idx="1"/>
          </p:nvPr>
        </p:nvSpPr>
        <p:spPr/>
        <p:txBody>
          <a:bodyPr/>
          <a:lstStyle/>
          <a:p>
            <a:r>
              <a:rPr lang="en-US" b="1" dirty="0"/>
              <a:t>You have set up a training session for new Linux system administrators and you are discussing log files, their format, their location, and their contents. Generally speaking, where are most Linux system logs located?</a:t>
            </a:r>
          </a:p>
          <a:p>
            <a:endParaRPr lang="en-US" b="1" dirty="0"/>
          </a:p>
          <a:p>
            <a:r>
              <a:rPr lang="en-US" b="1" dirty="0"/>
              <a:t>ANSWER:</a:t>
            </a:r>
          </a:p>
          <a:p>
            <a:pPr lvl="1"/>
            <a:r>
              <a:rPr lang="en-US" dirty="0"/>
              <a:t>Linux system logs are located in the /</a:t>
            </a:r>
            <a:r>
              <a:rPr lang="en-US" dirty="0" err="1"/>
              <a:t>var</a:t>
            </a:r>
            <a:r>
              <a:rPr lang="en-US" dirty="0"/>
              <a:t>/log directory.</a:t>
            </a:r>
          </a:p>
          <a:p>
            <a:endParaRPr lang="en-US" dirty="0"/>
          </a:p>
        </p:txBody>
      </p:sp>
      <p:sp>
        <p:nvSpPr>
          <p:cNvPr id="3" name="Title 2">
            <a:extLst>
              <a:ext uri="{FF2B5EF4-FFF2-40B4-BE49-F238E27FC236}">
                <a16:creationId xmlns:a16="http://schemas.microsoft.com/office/drawing/2014/main" id="{73BEE007-8915-0A41-A6A6-19F3010D4778}"/>
              </a:ext>
            </a:extLst>
          </p:cNvPr>
          <p:cNvSpPr>
            <a:spLocks noGrp="1"/>
          </p:cNvSpPr>
          <p:nvPr>
            <p:ph type="title"/>
          </p:nvPr>
        </p:nvSpPr>
        <p:spPr/>
        <p:txBody>
          <a:bodyPr/>
          <a:lstStyle/>
          <a:p>
            <a:r>
              <a:rPr lang="en-US" dirty="0"/>
              <a:t>Activity 12-9: Discussing Logging Services</a:t>
            </a:r>
          </a:p>
        </p:txBody>
      </p:sp>
      <p:sp>
        <p:nvSpPr>
          <p:cNvPr id="4" name="Slide Number Placeholder 3">
            <a:extLst>
              <a:ext uri="{FF2B5EF4-FFF2-40B4-BE49-F238E27FC236}">
                <a16:creationId xmlns:a16="http://schemas.microsoft.com/office/drawing/2014/main" id="{22661340-52BB-B246-99FB-19DB61744691}"/>
              </a:ext>
            </a:extLst>
          </p:cNvPr>
          <p:cNvSpPr>
            <a:spLocks noGrp="1"/>
          </p:cNvSpPr>
          <p:nvPr>
            <p:ph type="sldNum" sz="quarter" idx="4"/>
          </p:nvPr>
        </p:nvSpPr>
        <p:spPr/>
        <p:txBody>
          <a:bodyPr/>
          <a:lstStyle/>
          <a:p>
            <a:fld id="{2066355A-084C-D24E-9AD2-7E4FC41EA627}" type="slidenum">
              <a:rPr lang="en-US" smtClean="0"/>
              <a:pPr/>
              <a:t>118</a:t>
            </a:fld>
            <a:endParaRPr lang="en-US" dirty="0"/>
          </a:p>
        </p:txBody>
      </p:sp>
    </p:spTree>
    <p:extLst>
      <p:ext uri="{BB962C8B-B14F-4D97-AF65-F5344CB8AC3E}">
        <p14:creationId xmlns:p14="http://schemas.microsoft.com/office/powerpoint/2010/main" val="23371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411FF-355B-F34F-BBAE-F0FE6BBCE310}"/>
              </a:ext>
            </a:extLst>
          </p:cNvPr>
          <p:cNvSpPr>
            <a:spLocks noGrp="1"/>
          </p:cNvSpPr>
          <p:nvPr>
            <p:ph idx="1"/>
          </p:nvPr>
        </p:nvSpPr>
        <p:spPr>
          <a:xfrm>
            <a:off x="341925" y="708660"/>
            <a:ext cx="8460152" cy="3701556"/>
          </a:xfrm>
        </p:spPr>
        <p:txBody>
          <a:bodyPr/>
          <a:lstStyle/>
          <a:p>
            <a:r>
              <a:rPr lang="en-US" sz="1600" b="1" dirty="0"/>
              <a:t>You are giving a presentation to the IT and Security teams to convince them that you should adopt a new corporate standard for syslog services on your Linux systems. Your argument is that </a:t>
            </a:r>
            <a:r>
              <a:rPr lang="en-US" sz="1600" b="1" dirty="0" err="1"/>
              <a:t>rsyslogd</a:t>
            </a:r>
            <a:r>
              <a:rPr lang="en-US" sz="1600" b="1" dirty="0"/>
              <a:t> has several advantages or improvements over the standard </a:t>
            </a:r>
            <a:r>
              <a:rPr lang="en-US" sz="1600" b="1" dirty="0" err="1"/>
              <a:t>syslogd</a:t>
            </a:r>
            <a:r>
              <a:rPr lang="en-US" sz="1600" b="1" dirty="0"/>
              <a:t> service. What are some of those improvements?</a:t>
            </a:r>
          </a:p>
          <a:p>
            <a:endParaRPr lang="en-US" sz="1600" b="1" dirty="0"/>
          </a:p>
          <a:p>
            <a:r>
              <a:rPr lang="en-US" sz="1600" b="1" dirty="0"/>
              <a:t>ANSWER:</a:t>
            </a:r>
          </a:p>
          <a:p>
            <a:pPr lvl="1"/>
            <a:r>
              <a:rPr lang="en-US" sz="1400" dirty="0"/>
              <a:t>Improvements include: TCP instead of UDP as the transport protocol; increasing the reliability of transmitted data; data encryption using SSL/TLS; outputting data to various database technologies like MySQL; buffering data on local systems when the remote receiver is not ready to accept it; filtering data based on content; and the </a:t>
            </a:r>
            <a:r>
              <a:rPr lang="en-US" sz="1400" dirty="0" err="1"/>
              <a:t>rsyslogd</a:t>
            </a:r>
            <a:r>
              <a:rPr lang="en-US" sz="1400" dirty="0"/>
              <a:t> log file format is backward compatible with the </a:t>
            </a:r>
            <a:r>
              <a:rPr lang="en-US" sz="1400" dirty="0" err="1"/>
              <a:t>syslogd</a:t>
            </a:r>
            <a:r>
              <a:rPr lang="en-US" sz="1400" dirty="0"/>
              <a:t> file format.</a:t>
            </a:r>
          </a:p>
          <a:p>
            <a:endParaRPr lang="en-US" dirty="0"/>
          </a:p>
        </p:txBody>
      </p:sp>
      <p:sp>
        <p:nvSpPr>
          <p:cNvPr id="3" name="Title 2">
            <a:extLst>
              <a:ext uri="{FF2B5EF4-FFF2-40B4-BE49-F238E27FC236}">
                <a16:creationId xmlns:a16="http://schemas.microsoft.com/office/drawing/2014/main" id="{73BEE007-8915-0A41-A6A6-19F3010D4778}"/>
              </a:ext>
            </a:extLst>
          </p:cNvPr>
          <p:cNvSpPr>
            <a:spLocks noGrp="1"/>
          </p:cNvSpPr>
          <p:nvPr>
            <p:ph type="title"/>
          </p:nvPr>
        </p:nvSpPr>
        <p:spPr/>
        <p:txBody>
          <a:bodyPr/>
          <a:lstStyle/>
          <a:p>
            <a:r>
              <a:rPr lang="en-US"/>
              <a:t>Activity 12-9: Discussing Logging Services</a:t>
            </a:r>
          </a:p>
        </p:txBody>
      </p:sp>
      <p:sp>
        <p:nvSpPr>
          <p:cNvPr id="4" name="Slide Number Placeholder 3">
            <a:extLst>
              <a:ext uri="{FF2B5EF4-FFF2-40B4-BE49-F238E27FC236}">
                <a16:creationId xmlns:a16="http://schemas.microsoft.com/office/drawing/2014/main" id="{22661340-52BB-B246-99FB-19DB61744691}"/>
              </a:ext>
            </a:extLst>
          </p:cNvPr>
          <p:cNvSpPr>
            <a:spLocks noGrp="1"/>
          </p:cNvSpPr>
          <p:nvPr>
            <p:ph type="sldNum" sz="quarter" idx="4"/>
          </p:nvPr>
        </p:nvSpPr>
        <p:spPr/>
        <p:txBody>
          <a:bodyPr/>
          <a:lstStyle/>
          <a:p>
            <a:fld id="{2066355A-084C-D24E-9AD2-7E4FC41EA627}" type="slidenum">
              <a:rPr lang="en-US" smtClean="0"/>
              <a:pPr/>
              <a:t>119</a:t>
            </a:fld>
            <a:endParaRPr lang="en-US" dirty="0"/>
          </a:p>
        </p:txBody>
      </p:sp>
    </p:spTree>
    <p:extLst>
      <p:ext uri="{BB962C8B-B14F-4D97-AF65-F5344CB8AC3E}">
        <p14:creationId xmlns:p14="http://schemas.microsoft.com/office/powerpoint/2010/main" val="264866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468F77-34EB-4F26-BF77-FF1F4AA93245}"/>
              </a:ext>
            </a:extLst>
          </p:cNvPr>
          <p:cNvSpPr>
            <a:spLocks noGrp="1"/>
          </p:cNvSpPr>
          <p:nvPr>
            <p:ph type="title"/>
          </p:nvPr>
        </p:nvSpPr>
        <p:spPr/>
        <p:txBody>
          <a:bodyPr/>
          <a:lstStyle/>
          <a:p>
            <a:r>
              <a:rPr lang="en-US" dirty="0"/>
              <a:t>Encryption (Slide 2 of 2)</a:t>
            </a:r>
          </a:p>
        </p:txBody>
      </p:sp>
      <p:sp>
        <p:nvSpPr>
          <p:cNvPr id="4" name="Slide Number Placeholder 3">
            <a:extLst>
              <a:ext uri="{FF2B5EF4-FFF2-40B4-BE49-F238E27FC236}">
                <a16:creationId xmlns:a16="http://schemas.microsoft.com/office/drawing/2014/main" id="{C8BC9FB6-A665-448A-9156-6B3C97C7B67F}"/>
              </a:ext>
            </a:extLst>
          </p:cNvPr>
          <p:cNvSpPr>
            <a:spLocks noGrp="1"/>
          </p:cNvSpPr>
          <p:nvPr>
            <p:ph type="sldNum" sz="quarter" idx="4"/>
          </p:nvPr>
        </p:nvSpPr>
        <p:spPr/>
        <p:txBody>
          <a:bodyPr/>
          <a:lstStyle/>
          <a:p>
            <a:fld id="{2066355A-084C-D24E-9AD2-7E4FC41EA627}" type="slidenum">
              <a:rPr lang="en-US" smtClean="0"/>
              <a:pPr/>
              <a:t>12</a:t>
            </a:fld>
            <a:endParaRPr lang="en-US" dirty="0"/>
          </a:p>
        </p:txBody>
      </p:sp>
      <p:pic>
        <p:nvPicPr>
          <p:cNvPr id="3" name="Picture 2">
            <a:extLst>
              <a:ext uri="{FF2B5EF4-FFF2-40B4-BE49-F238E27FC236}">
                <a16:creationId xmlns:a16="http://schemas.microsoft.com/office/drawing/2014/main" id="{FB70E760-4EC6-4309-81E7-739816A8225E}"/>
              </a:ext>
            </a:extLst>
          </p:cNvPr>
          <p:cNvPicPr>
            <a:picLocks noChangeAspect="1"/>
          </p:cNvPicPr>
          <p:nvPr/>
        </p:nvPicPr>
        <p:blipFill>
          <a:blip r:embed="rId2"/>
          <a:stretch>
            <a:fillRect/>
          </a:stretch>
        </p:blipFill>
        <p:spPr>
          <a:xfrm>
            <a:off x="1384296" y="979830"/>
            <a:ext cx="6375408" cy="3183840"/>
          </a:xfrm>
          <a:prstGeom prst="rect">
            <a:avLst/>
          </a:prstGeom>
        </p:spPr>
      </p:pic>
    </p:spTree>
    <p:extLst>
      <p:ext uri="{BB962C8B-B14F-4D97-AF65-F5344CB8AC3E}">
        <p14:creationId xmlns:p14="http://schemas.microsoft.com/office/powerpoint/2010/main" val="3957333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411FF-355B-F34F-BBAE-F0FE6BBCE310}"/>
              </a:ext>
            </a:extLst>
          </p:cNvPr>
          <p:cNvSpPr>
            <a:spLocks noGrp="1"/>
          </p:cNvSpPr>
          <p:nvPr>
            <p:ph idx="1"/>
          </p:nvPr>
        </p:nvSpPr>
        <p:spPr/>
        <p:txBody>
          <a:bodyPr/>
          <a:lstStyle/>
          <a:p>
            <a:r>
              <a:rPr lang="en-US" b="1" dirty="0"/>
              <a:t>Some files were deleted from a shared directory after regular business hours last night and the other users want to know who was responsible for the deletions. To find out who was on the system during the suspected times, you use the last command. From which log file does the last command read its data?</a:t>
            </a:r>
          </a:p>
          <a:p>
            <a:endParaRPr lang="en-US" b="1" dirty="0"/>
          </a:p>
          <a:p>
            <a:r>
              <a:rPr lang="en-US" b="1" dirty="0"/>
              <a:t>ANSWER:</a:t>
            </a:r>
          </a:p>
          <a:p>
            <a:pPr lvl="1"/>
            <a:r>
              <a:rPr lang="en-US" dirty="0"/>
              <a:t>The last command retrieves information from the /</a:t>
            </a:r>
            <a:r>
              <a:rPr lang="en-US" dirty="0" err="1"/>
              <a:t>var</a:t>
            </a:r>
            <a:r>
              <a:rPr lang="en-US" dirty="0"/>
              <a:t>/log/</a:t>
            </a:r>
            <a:r>
              <a:rPr lang="en-US" dirty="0" err="1"/>
              <a:t>wtmp</a:t>
            </a:r>
            <a:r>
              <a:rPr lang="en-US" dirty="0"/>
              <a:t> file.</a:t>
            </a:r>
          </a:p>
          <a:p>
            <a:endParaRPr lang="en-US" dirty="0"/>
          </a:p>
        </p:txBody>
      </p:sp>
      <p:sp>
        <p:nvSpPr>
          <p:cNvPr id="3" name="Title 2">
            <a:extLst>
              <a:ext uri="{FF2B5EF4-FFF2-40B4-BE49-F238E27FC236}">
                <a16:creationId xmlns:a16="http://schemas.microsoft.com/office/drawing/2014/main" id="{73BEE007-8915-0A41-A6A6-19F3010D4778}"/>
              </a:ext>
            </a:extLst>
          </p:cNvPr>
          <p:cNvSpPr>
            <a:spLocks noGrp="1"/>
          </p:cNvSpPr>
          <p:nvPr>
            <p:ph type="title"/>
          </p:nvPr>
        </p:nvSpPr>
        <p:spPr/>
        <p:txBody>
          <a:bodyPr/>
          <a:lstStyle/>
          <a:p>
            <a:r>
              <a:rPr lang="en-US"/>
              <a:t>Activity 12-9: Discussing Logging Services</a:t>
            </a:r>
          </a:p>
        </p:txBody>
      </p:sp>
      <p:sp>
        <p:nvSpPr>
          <p:cNvPr id="4" name="Slide Number Placeholder 3">
            <a:extLst>
              <a:ext uri="{FF2B5EF4-FFF2-40B4-BE49-F238E27FC236}">
                <a16:creationId xmlns:a16="http://schemas.microsoft.com/office/drawing/2014/main" id="{22661340-52BB-B246-99FB-19DB61744691}"/>
              </a:ext>
            </a:extLst>
          </p:cNvPr>
          <p:cNvSpPr>
            <a:spLocks noGrp="1"/>
          </p:cNvSpPr>
          <p:nvPr>
            <p:ph type="sldNum" sz="quarter" idx="4"/>
          </p:nvPr>
        </p:nvSpPr>
        <p:spPr/>
        <p:txBody>
          <a:bodyPr/>
          <a:lstStyle/>
          <a:p>
            <a:fld id="{2066355A-084C-D24E-9AD2-7E4FC41EA627}" type="slidenum">
              <a:rPr lang="en-US" smtClean="0"/>
              <a:pPr/>
              <a:t>120</a:t>
            </a:fld>
            <a:endParaRPr lang="en-US" dirty="0"/>
          </a:p>
        </p:txBody>
      </p:sp>
    </p:spTree>
    <p:extLst>
      <p:ext uri="{BB962C8B-B14F-4D97-AF65-F5344CB8AC3E}">
        <p14:creationId xmlns:p14="http://schemas.microsoft.com/office/powerpoint/2010/main" val="28126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411FF-355B-F34F-BBAE-F0FE6BBCE310}"/>
              </a:ext>
            </a:extLst>
          </p:cNvPr>
          <p:cNvSpPr>
            <a:spLocks noGrp="1"/>
          </p:cNvSpPr>
          <p:nvPr>
            <p:ph idx="1"/>
          </p:nvPr>
        </p:nvSpPr>
        <p:spPr/>
        <p:txBody>
          <a:bodyPr/>
          <a:lstStyle/>
          <a:p>
            <a:r>
              <a:rPr lang="en-US" b="1" dirty="0"/>
              <a:t>You suspect that some users have not logged into the file server to update their passwords since the new file server went into production. Which command lists all users and the last time they logged in?</a:t>
            </a:r>
          </a:p>
          <a:p>
            <a:endParaRPr lang="en-US" b="1" dirty="0"/>
          </a:p>
          <a:p>
            <a:r>
              <a:rPr lang="en-US" b="1" dirty="0"/>
              <a:t>ANSWER:</a:t>
            </a:r>
          </a:p>
          <a:p>
            <a:pPr lvl="1"/>
            <a:r>
              <a:rPr lang="en-US" dirty="0"/>
              <a:t>The </a:t>
            </a:r>
            <a:r>
              <a:rPr lang="en-US" dirty="0" err="1"/>
              <a:t>lastlog</a:t>
            </a:r>
            <a:r>
              <a:rPr lang="en-US" dirty="0"/>
              <a:t> command displays the list of users and the last time they logged into the system.</a:t>
            </a:r>
          </a:p>
          <a:p>
            <a:endParaRPr lang="en-US" dirty="0"/>
          </a:p>
        </p:txBody>
      </p:sp>
      <p:sp>
        <p:nvSpPr>
          <p:cNvPr id="3" name="Title 2">
            <a:extLst>
              <a:ext uri="{FF2B5EF4-FFF2-40B4-BE49-F238E27FC236}">
                <a16:creationId xmlns:a16="http://schemas.microsoft.com/office/drawing/2014/main" id="{73BEE007-8915-0A41-A6A6-19F3010D4778}"/>
              </a:ext>
            </a:extLst>
          </p:cNvPr>
          <p:cNvSpPr>
            <a:spLocks noGrp="1"/>
          </p:cNvSpPr>
          <p:nvPr>
            <p:ph type="title"/>
          </p:nvPr>
        </p:nvSpPr>
        <p:spPr/>
        <p:txBody>
          <a:bodyPr/>
          <a:lstStyle/>
          <a:p>
            <a:r>
              <a:rPr lang="en-US"/>
              <a:t>Activity 12-9: Discussing Logging Services</a:t>
            </a:r>
          </a:p>
        </p:txBody>
      </p:sp>
      <p:sp>
        <p:nvSpPr>
          <p:cNvPr id="4" name="Slide Number Placeholder 3">
            <a:extLst>
              <a:ext uri="{FF2B5EF4-FFF2-40B4-BE49-F238E27FC236}">
                <a16:creationId xmlns:a16="http://schemas.microsoft.com/office/drawing/2014/main" id="{22661340-52BB-B246-99FB-19DB61744691}"/>
              </a:ext>
            </a:extLst>
          </p:cNvPr>
          <p:cNvSpPr>
            <a:spLocks noGrp="1"/>
          </p:cNvSpPr>
          <p:nvPr>
            <p:ph type="sldNum" sz="quarter" idx="4"/>
          </p:nvPr>
        </p:nvSpPr>
        <p:spPr/>
        <p:txBody>
          <a:bodyPr/>
          <a:lstStyle/>
          <a:p>
            <a:fld id="{2066355A-084C-D24E-9AD2-7E4FC41EA627}" type="slidenum">
              <a:rPr lang="en-US" smtClean="0"/>
              <a:pPr/>
              <a:t>121</a:t>
            </a:fld>
            <a:endParaRPr lang="en-US" dirty="0"/>
          </a:p>
        </p:txBody>
      </p:sp>
    </p:spTree>
    <p:extLst>
      <p:ext uri="{BB962C8B-B14F-4D97-AF65-F5344CB8AC3E}">
        <p14:creationId xmlns:p14="http://schemas.microsoft.com/office/powerpoint/2010/main" val="108453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411FF-355B-F34F-BBAE-F0FE6BBCE310}"/>
              </a:ext>
            </a:extLst>
          </p:cNvPr>
          <p:cNvSpPr>
            <a:spLocks noGrp="1"/>
          </p:cNvSpPr>
          <p:nvPr>
            <p:ph idx="1"/>
          </p:nvPr>
        </p:nvSpPr>
        <p:spPr/>
        <p:txBody>
          <a:bodyPr/>
          <a:lstStyle/>
          <a:p>
            <a:r>
              <a:rPr lang="en-US" b="1" dirty="0"/>
              <a:t>You need to set up a log rotation schedule that's relatively maintenance-free. In other words, you don't want to have to purge logs from 30 servers on a regular basis—you want it to happen automatically. Which utility provides this service on a schedule that you determine?</a:t>
            </a:r>
          </a:p>
          <a:p>
            <a:endParaRPr lang="en-US" b="1" dirty="0"/>
          </a:p>
          <a:p>
            <a:r>
              <a:rPr lang="en-US" b="1" dirty="0"/>
              <a:t>ANSWER:</a:t>
            </a:r>
          </a:p>
          <a:p>
            <a:pPr lvl="1"/>
            <a:r>
              <a:rPr lang="en-US" dirty="0"/>
              <a:t>The </a:t>
            </a:r>
            <a:r>
              <a:rPr lang="en-US" dirty="0" err="1"/>
              <a:t>logrotate</a:t>
            </a:r>
            <a:r>
              <a:rPr lang="en-US" dirty="0"/>
              <a:t> utility is used to perform automatic rotation of logs.</a:t>
            </a:r>
          </a:p>
        </p:txBody>
      </p:sp>
      <p:sp>
        <p:nvSpPr>
          <p:cNvPr id="3" name="Title 2">
            <a:extLst>
              <a:ext uri="{FF2B5EF4-FFF2-40B4-BE49-F238E27FC236}">
                <a16:creationId xmlns:a16="http://schemas.microsoft.com/office/drawing/2014/main" id="{73BEE007-8915-0A41-A6A6-19F3010D4778}"/>
              </a:ext>
            </a:extLst>
          </p:cNvPr>
          <p:cNvSpPr>
            <a:spLocks noGrp="1"/>
          </p:cNvSpPr>
          <p:nvPr>
            <p:ph type="title"/>
          </p:nvPr>
        </p:nvSpPr>
        <p:spPr/>
        <p:txBody>
          <a:bodyPr/>
          <a:lstStyle/>
          <a:p>
            <a:r>
              <a:rPr lang="en-US"/>
              <a:t>Activity 12-9: Discussing Logging Services</a:t>
            </a:r>
          </a:p>
        </p:txBody>
      </p:sp>
      <p:sp>
        <p:nvSpPr>
          <p:cNvPr id="4" name="Slide Number Placeholder 3">
            <a:extLst>
              <a:ext uri="{FF2B5EF4-FFF2-40B4-BE49-F238E27FC236}">
                <a16:creationId xmlns:a16="http://schemas.microsoft.com/office/drawing/2014/main" id="{22661340-52BB-B246-99FB-19DB61744691}"/>
              </a:ext>
            </a:extLst>
          </p:cNvPr>
          <p:cNvSpPr>
            <a:spLocks noGrp="1"/>
          </p:cNvSpPr>
          <p:nvPr>
            <p:ph type="sldNum" sz="quarter" idx="4"/>
          </p:nvPr>
        </p:nvSpPr>
        <p:spPr/>
        <p:txBody>
          <a:bodyPr/>
          <a:lstStyle/>
          <a:p>
            <a:fld id="{2066355A-084C-D24E-9AD2-7E4FC41EA627}" type="slidenum">
              <a:rPr lang="en-US" smtClean="0"/>
              <a:pPr/>
              <a:t>122</a:t>
            </a:fld>
            <a:endParaRPr lang="en-US" dirty="0"/>
          </a:p>
        </p:txBody>
      </p:sp>
    </p:spTree>
    <p:extLst>
      <p:ext uri="{BB962C8B-B14F-4D97-AF65-F5344CB8AC3E}">
        <p14:creationId xmlns:p14="http://schemas.microsoft.com/office/powerpoint/2010/main" val="421582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BE9DD21-7380-4FDB-8B48-45FC20EA3842}"/>
              </a:ext>
            </a:extLst>
          </p:cNvPr>
          <p:cNvSpPr>
            <a:spLocks noGrp="1"/>
          </p:cNvSpPr>
          <p:nvPr>
            <p:ph idx="1"/>
          </p:nvPr>
        </p:nvSpPr>
        <p:spPr>
          <a:xfrm>
            <a:off x="379051" y="956442"/>
            <a:ext cx="8460152" cy="3701556"/>
          </a:xfrm>
        </p:spPr>
        <p:txBody>
          <a:bodyPr/>
          <a:lstStyle/>
          <a:p>
            <a:r>
              <a:rPr lang="en-US" dirty="0"/>
              <a:t>System should log only useful messages.</a:t>
            </a:r>
          </a:p>
          <a:p>
            <a:r>
              <a:rPr lang="en-US" dirty="0"/>
              <a:t>You'll fine-tune logs to be less noisy.</a:t>
            </a:r>
          </a:p>
          <a:p>
            <a:r>
              <a:rPr lang="en-US" dirty="0"/>
              <a:t>You also need to send authentication logs to a remote server.</a:t>
            </a:r>
          </a:p>
          <a:p>
            <a:r>
              <a:rPr lang="en-US" dirty="0"/>
              <a:t>You'll configure rsyslog for remote logging over the network.</a:t>
            </a:r>
          </a:p>
        </p:txBody>
      </p:sp>
      <p:sp>
        <p:nvSpPr>
          <p:cNvPr id="5" name="Title 4">
            <a:extLst>
              <a:ext uri="{FF2B5EF4-FFF2-40B4-BE49-F238E27FC236}">
                <a16:creationId xmlns:a16="http://schemas.microsoft.com/office/drawing/2014/main" id="{EE0CBEB0-F088-4472-AEE5-842289DD21F4}"/>
              </a:ext>
            </a:extLst>
          </p:cNvPr>
          <p:cNvSpPr>
            <a:spLocks noGrp="1"/>
          </p:cNvSpPr>
          <p:nvPr>
            <p:ph type="title"/>
          </p:nvPr>
        </p:nvSpPr>
        <p:spPr>
          <a:xfrm>
            <a:off x="341925" y="134962"/>
            <a:ext cx="7883768" cy="633458"/>
          </a:xfrm>
        </p:spPr>
        <p:txBody>
          <a:bodyPr/>
          <a:lstStyle/>
          <a:p>
            <a:r>
              <a:rPr lang="en-US" dirty="0"/>
              <a:t>Activity: Configuring rsyslog for Local and Remote Logging</a:t>
            </a:r>
          </a:p>
        </p:txBody>
      </p:sp>
      <p:sp>
        <p:nvSpPr>
          <p:cNvPr id="3" name="Slide Number Placeholder 2">
            <a:extLst>
              <a:ext uri="{FF2B5EF4-FFF2-40B4-BE49-F238E27FC236}">
                <a16:creationId xmlns:a16="http://schemas.microsoft.com/office/drawing/2014/main" id="{62C3298D-9B6B-4190-88B1-70160C55A5EB}"/>
              </a:ext>
            </a:extLst>
          </p:cNvPr>
          <p:cNvSpPr>
            <a:spLocks noGrp="1"/>
          </p:cNvSpPr>
          <p:nvPr>
            <p:ph type="sldNum" sz="quarter" idx="4"/>
          </p:nvPr>
        </p:nvSpPr>
        <p:spPr/>
        <p:txBody>
          <a:bodyPr/>
          <a:lstStyle/>
          <a:p>
            <a:fld id="{2066355A-084C-D24E-9AD2-7E4FC41EA627}" type="slidenum">
              <a:rPr lang="en-US" smtClean="0"/>
              <a:pPr/>
              <a:t>123</a:t>
            </a:fld>
            <a:endParaRPr lang="en-US" dirty="0"/>
          </a:p>
        </p:txBody>
      </p:sp>
    </p:spTree>
    <p:extLst>
      <p:ext uri="{BB962C8B-B14F-4D97-AF65-F5344CB8AC3E}">
        <p14:creationId xmlns:p14="http://schemas.microsoft.com/office/powerpoint/2010/main" val="16656505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9EC43-20DF-4D3F-9FB2-B2E1561D336F}"/>
              </a:ext>
            </a:extLst>
          </p:cNvPr>
          <p:cNvSpPr>
            <a:spLocks noGrp="1"/>
          </p:cNvSpPr>
          <p:nvPr>
            <p:ph idx="1"/>
          </p:nvPr>
        </p:nvSpPr>
        <p:spPr/>
        <p:txBody>
          <a:bodyPr/>
          <a:lstStyle/>
          <a:p>
            <a:r>
              <a:rPr lang="en-US" dirty="0"/>
              <a:t>You've used some standard tools to view logs.</a:t>
            </a:r>
          </a:p>
          <a:p>
            <a:r>
              <a:rPr lang="en-US" dirty="0"/>
              <a:t>Now you'll use a tool like </a:t>
            </a:r>
            <a:r>
              <a:rPr lang="en-US" dirty="0">
                <a:latin typeface="Cutive Mono" panose="020B0604020202020204" charset="0"/>
              </a:rPr>
              <a:t>journalctl</a:t>
            </a:r>
            <a:r>
              <a:rPr lang="en-US" dirty="0"/>
              <a:t> to perform more efficient filtering.</a:t>
            </a:r>
          </a:p>
          <a:p>
            <a:pPr lvl="1"/>
            <a:r>
              <a:rPr lang="en-US" dirty="0"/>
              <a:t>You can shape system messages for easier analysis.</a:t>
            </a:r>
          </a:p>
          <a:p>
            <a:r>
              <a:rPr lang="en-US" dirty="0"/>
              <a:t>You'll also get login event info using </a:t>
            </a:r>
            <a:r>
              <a:rPr lang="en-US" dirty="0">
                <a:latin typeface="Cutive Mono" panose="020B0604020202020204" charset="0"/>
              </a:rPr>
              <a:t>last</a:t>
            </a:r>
            <a:r>
              <a:rPr lang="en-US" dirty="0"/>
              <a:t> and similar commands.</a:t>
            </a:r>
          </a:p>
        </p:txBody>
      </p:sp>
      <p:sp>
        <p:nvSpPr>
          <p:cNvPr id="3" name="Title 2">
            <a:extLst>
              <a:ext uri="{FF2B5EF4-FFF2-40B4-BE49-F238E27FC236}">
                <a16:creationId xmlns:a16="http://schemas.microsoft.com/office/drawing/2014/main" id="{CFC2CDE9-746A-4C2B-97C0-CB2E95C82C1B}"/>
              </a:ext>
            </a:extLst>
          </p:cNvPr>
          <p:cNvSpPr>
            <a:spLocks noGrp="1"/>
          </p:cNvSpPr>
          <p:nvPr>
            <p:ph type="title"/>
          </p:nvPr>
        </p:nvSpPr>
        <p:spPr/>
        <p:txBody>
          <a:bodyPr/>
          <a:lstStyle/>
          <a:p>
            <a:r>
              <a:rPr lang="en-US" dirty="0"/>
              <a:t>Activity: Examining Log Files</a:t>
            </a:r>
          </a:p>
        </p:txBody>
      </p:sp>
      <p:sp>
        <p:nvSpPr>
          <p:cNvPr id="4" name="Slide Number Placeholder 3">
            <a:extLst>
              <a:ext uri="{FF2B5EF4-FFF2-40B4-BE49-F238E27FC236}">
                <a16:creationId xmlns:a16="http://schemas.microsoft.com/office/drawing/2014/main" id="{9AF6FFD0-028E-4FDE-B8E5-DF737FE7F531}"/>
              </a:ext>
            </a:extLst>
          </p:cNvPr>
          <p:cNvSpPr>
            <a:spLocks noGrp="1"/>
          </p:cNvSpPr>
          <p:nvPr>
            <p:ph type="sldNum" sz="quarter" idx="4"/>
          </p:nvPr>
        </p:nvSpPr>
        <p:spPr/>
        <p:txBody>
          <a:bodyPr/>
          <a:lstStyle/>
          <a:p>
            <a:fld id="{2066355A-084C-D24E-9AD2-7E4FC41EA627}" type="slidenum">
              <a:rPr lang="en-US" smtClean="0"/>
              <a:pPr/>
              <a:t>124</a:t>
            </a:fld>
            <a:endParaRPr lang="en-US" dirty="0"/>
          </a:p>
        </p:txBody>
      </p:sp>
    </p:spTree>
    <p:extLst>
      <p:ext uri="{BB962C8B-B14F-4D97-AF65-F5344CB8AC3E}">
        <p14:creationId xmlns:p14="http://schemas.microsoft.com/office/powerpoint/2010/main" val="16274256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501EEB-F4E0-4E24-B7A5-687C71F76D90}"/>
              </a:ext>
            </a:extLst>
          </p:cNvPr>
          <p:cNvSpPr>
            <a:spLocks noGrp="1"/>
          </p:cNvSpPr>
          <p:nvPr>
            <p:ph type="title"/>
          </p:nvPr>
        </p:nvSpPr>
        <p:spPr/>
        <p:txBody>
          <a:bodyPr/>
          <a:lstStyle/>
          <a:p>
            <a:r>
              <a:rPr lang="en-US" dirty="0"/>
              <a:t>Backup Types (Slide 1 of 2)</a:t>
            </a:r>
          </a:p>
        </p:txBody>
      </p:sp>
      <p:sp>
        <p:nvSpPr>
          <p:cNvPr id="4" name="Slide Number Placeholder 3">
            <a:extLst>
              <a:ext uri="{FF2B5EF4-FFF2-40B4-BE49-F238E27FC236}">
                <a16:creationId xmlns:a16="http://schemas.microsoft.com/office/drawing/2014/main" id="{492890A4-EBA1-4342-82B6-2339E074EE76}"/>
              </a:ext>
            </a:extLst>
          </p:cNvPr>
          <p:cNvSpPr>
            <a:spLocks noGrp="1"/>
          </p:cNvSpPr>
          <p:nvPr>
            <p:ph type="sldNum" sz="quarter" idx="4"/>
          </p:nvPr>
        </p:nvSpPr>
        <p:spPr/>
        <p:txBody>
          <a:bodyPr/>
          <a:lstStyle/>
          <a:p>
            <a:fld id="{2066355A-084C-D24E-9AD2-7E4FC41EA627}" type="slidenum">
              <a:rPr lang="en-US" smtClean="0"/>
              <a:pPr/>
              <a:t>125</a:t>
            </a:fld>
            <a:endParaRPr lang="en-US" dirty="0"/>
          </a:p>
        </p:txBody>
      </p:sp>
      <p:sp>
        <p:nvSpPr>
          <p:cNvPr id="5" name="Content Placeholder 2">
            <a:extLst>
              <a:ext uri="{FF2B5EF4-FFF2-40B4-BE49-F238E27FC236}">
                <a16:creationId xmlns:a16="http://schemas.microsoft.com/office/drawing/2014/main" id="{2EC73C05-C311-444E-969D-2074E87082B6}"/>
              </a:ext>
            </a:extLst>
          </p:cNvPr>
          <p:cNvSpPr txBox="1">
            <a:spLocks/>
          </p:cNvSpPr>
          <p:nvPr/>
        </p:nvSpPr>
        <p:spPr>
          <a:xfrm>
            <a:off x="3221771" y="3141486"/>
            <a:ext cx="2700457" cy="1642726"/>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F0000"/>
              </a:buClr>
            </a:pPr>
            <a:r>
              <a:rPr lang="en-US" dirty="0">
                <a:solidFill>
                  <a:srgbClr val="45545F"/>
                </a:solidFill>
              </a:rPr>
              <a:t>All files backed up.</a:t>
            </a:r>
          </a:p>
          <a:p>
            <a:pPr>
              <a:buClr>
                <a:srgbClr val="FF0000"/>
              </a:buClr>
            </a:pPr>
            <a:r>
              <a:rPr lang="en-US" dirty="0">
                <a:solidFill>
                  <a:srgbClr val="45545F"/>
                </a:solidFill>
              </a:rPr>
              <a:t>High storage space and slow backup.</a:t>
            </a:r>
          </a:p>
          <a:p>
            <a:pPr>
              <a:buClr>
                <a:srgbClr val="FF0000"/>
              </a:buClr>
            </a:pPr>
            <a:r>
              <a:rPr lang="en-US" dirty="0">
                <a:solidFill>
                  <a:srgbClr val="45545F"/>
                </a:solidFill>
              </a:rPr>
              <a:t>Quick to recover.</a:t>
            </a:r>
          </a:p>
        </p:txBody>
      </p:sp>
      <p:pic>
        <p:nvPicPr>
          <p:cNvPr id="3" name="Picture 2">
            <a:extLst>
              <a:ext uri="{FF2B5EF4-FFF2-40B4-BE49-F238E27FC236}">
                <a16:creationId xmlns:a16="http://schemas.microsoft.com/office/drawing/2014/main" id="{CAEBA557-2679-445A-8938-4846F19CA96E}"/>
              </a:ext>
            </a:extLst>
          </p:cNvPr>
          <p:cNvPicPr>
            <a:picLocks noChangeAspect="1"/>
          </p:cNvPicPr>
          <p:nvPr/>
        </p:nvPicPr>
        <p:blipFill>
          <a:blip r:embed="rId2"/>
          <a:stretch>
            <a:fillRect/>
          </a:stretch>
        </p:blipFill>
        <p:spPr>
          <a:xfrm>
            <a:off x="2352222" y="707931"/>
            <a:ext cx="4439557" cy="2433555"/>
          </a:xfrm>
          <a:prstGeom prst="rect">
            <a:avLst/>
          </a:prstGeom>
        </p:spPr>
      </p:pic>
    </p:spTree>
    <p:extLst>
      <p:ext uri="{BB962C8B-B14F-4D97-AF65-F5344CB8AC3E}">
        <p14:creationId xmlns:p14="http://schemas.microsoft.com/office/powerpoint/2010/main" val="1959902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CF42-AD52-A341-8DB2-361936DDC6C3}"/>
              </a:ext>
            </a:extLst>
          </p:cNvPr>
          <p:cNvSpPr>
            <a:spLocks noGrp="1"/>
          </p:cNvSpPr>
          <p:nvPr>
            <p:ph type="title"/>
          </p:nvPr>
        </p:nvSpPr>
        <p:spPr/>
        <p:txBody>
          <a:bodyPr/>
          <a:lstStyle/>
          <a:p>
            <a:r>
              <a:rPr lang="en-US" dirty="0"/>
              <a:t>Topic F: Back Up, Restore, and Verify Data</a:t>
            </a:r>
          </a:p>
        </p:txBody>
      </p:sp>
      <p:sp>
        <p:nvSpPr>
          <p:cNvPr id="3" name="Slide Number Placeholder 2">
            <a:extLst>
              <a:ext uri="{FF2B5EF4-FFF2-40B4-BE49-F238E27FC236}">
                <a16:creationId xmlns:a16="http://schemas.microsoft.com/office/drawing/2014/main" id="{196276E1-E1CE-0D44-92CC-A6D36E25E8B9}"/>
              </a:ext>
            </a:extLst>
          </p:cNvPr>
          <p:cNvSpPr>
            <a:spLocks noGrp="1"/>
          </p:cNvSpPr>
          <p:nvPr>
            <p:ph type="sldNum" sz="quarter" idx="4"/>
          </p:nvPr>
        </p:nvSpPr>
        <p:spPr/>
        <p:txBody>
          <a:bodyPr/>
          <a:lstStyle/>
          <a:p>
            <a:fld id="{2066355A-084C-D24E-9AD2-7E4FC41EA627}" type="slidenum">
              <a:rPr lang="en-US" smtClean="0"/>
              <a:pPr/>
              <a:t>126</a:t>
            </a:fld>
            <a:endParaRPr lang="en-US" dirty="0"/>
          </a:p>
        </p:txBody>
      </p:sp>
      <p:sp>
        <p:nvSpPr>
          <p:cNvPr id="4" name="Content Placeholder 3">
            <a:extLst>
              <a:ext uri="{FF2B5EF4-FFF2-40B4-BE49-F238E27FC236}">
                <a16:creationId xmlns:a16="http://schemas.microsoft.com/office/drawing/2014/main" id="{502500F1-EA88-4548-B4FF-F1F8CC2BCA30}"/>
              </a:ext>
            </a:extLst>
          </p:cNvPr>
          <p:cNvSpPr>
            <a:spLocks noGrp="1"/>
          </p:cNvSpPr>
          <p:nvPr>
            <p:ph idx="1"/>
          </p:nvPr>
        </p:nvSpPr>
        <p:spPr>
          <a:xfrm>
            <a:off x="1048385" y="814243"/>
            <a:ext cx="7753691" cy="3488251"/>
          </a:xfrm>
        </p:spPr>
        <p:txBody>
          <a:bodyPr/>
          <a:lstStyle/>
          <a:p>
            <a:pPr marL="0" indent="0">
              <a:buNone/>
            </a:pPr>
            <a:r>
              <a:rPr lang="en-US" dirty="0"/>
              <a:t>Exam Objectives:</a:t>
            </a:r>
          </a:p>
          <a:p>
            <a:r>
              <a:rPr lang="en-US" dirty="0"/>
              <a:t>2.3 Given a scenario, create, modify, and redirect files. </a:t>
            </a:r>
          </a:p>
          <a:p>
            <a:r>
              <a:rPr lang="en-US" dirty="0"/>
              <a:t>2.6 Given a scenario, back up, restore, and compress files.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5615" y="81424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049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516D-E813-42B8-9645-5048317C00C6}"/>
              </a:ext>
            </a:extLst>
          </p:cNvPr>
          <p:cNvSpPr>
            <a:spLocks noGrp="1"/>
          </p:cNvSpPr>
          <p:nvPr>
            <p:ph type="title"/>
          </p:nvPr>
        </p:nvSpPr>
        <p:spPr/>
        <p:txBody>
          <a:bodyPr/>
          <a:lstStyle/>
          <a:p>
            <a:r>
              <a:rPr lang="en-US" dirty="0"/>
              <a:t>Backup Types (Slide 2 of 2)</a:t>
            </a:r>
          </a:p>
        </p:txBody>
      </p:sp>
      <p:sp>
        <p:nvSpPr>
          <p:cNvPr id="3" name="Slide Number Placeholder 2">
            <a:extLst>
              <a:ext uri="{FF2B5EF4-FFF2-40B4-BE49-F238E27FC236}">
                <a16:creationId xmlns:a16="http://schemas.microsoft.com/office/drawing/2014/main" id="{6BB37781-2F28-436A-807C-77C0CA6A8D76}"/>
              </a:ext>
            </a:extLst>
          </p:cNvPr>
          <p:cNvSpPr>
            <a:spLocks noGrp="1"/>
          </p:cNvSpPr>
          <p:nvPr>
            <p:ph type="sldNum" sz="quarter" idx="4"/>
          </p:nvPr>
        </p:nvSpPr>
        <p:spPr/>
        <p:txBody>
          <a:bodyPr/>
          <a:lstStyle/>
          <a:p>
            <a:fld id="{2066355A-084C-D24E-9AD2-7E4FC41EA627}" type="slidenum">
              <a:rPr lang="en-US" smtClean="0"/>
              <a:pPr/>
              <a:t>127</a:t>
            </a:fld>
            <a:endParaRPr lang="en-US" dirty="0"/>
          </a:p>
        </p:txBody>
      </p:sp>
      <p:sp>
        <p:nvSpPr>
          <p:cNvPr id="4" name="Content Placeholder 2">
            <a:extLst>
              <a:ext uri="{FF2B5EF4-FFF2-40B4-BE49-F238E27FC236}">
                <a16:creationId xmlns:a16="http://schemas.microsoft.com/office/drawing/2014/main" id="{FD578B1A-5B1C-4A4D-BE3C-C70504E02EC7}"/>
              </a:ext>
            </a:extLst>
          </p:cNvPr>
          <p:cNvSpPr txBox="1">
            <a:spLocks/>
          </p:cNvSpPr>
          <p:nvPr/>
        </p:nvSpPr>
        <p:spPr>
          <a:xfrm>
            <a:off x="810412" y="3425007"/>
            <a:ext cx="2906100" cy="1596985"/>
          </a:xfrm>
          <a:prstGeom prst="rect">
            <a:avLst/>
          </a:prstGeom>
        </p:spPr>
        <p:txBody>
          <a:bodyPr>
            <a:normAutofit/>
          </a:bodyPr>
          <a:lst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dirty="0"/>
              <a:t>All files that have changed since last full backup.</a:t>
            </a:r>
          </a:p>
          <a:p>
            <a:r>
              <a:rPr lang="en-US" sz="1600" dirty="0"/>
              <a:t>Less storage space and backup time than full.</a:t>
            </a:r>
          </a:p>
          <a:p>
            <a:r>
              <a:rPr lang="en-US" sz="1600" dirty="0"/>
              <a:t>Slower to recover.</a:t>
            </a:r>
          </a:p>
        </p:txBody>
      </p:sp>
      <p:sp>
        <p:nvSpPr>
          <p:cNvPr id="5" name="Content Placeholder 2">
            <a:extLst>
              <a:ext uri="{FF2B5EF4-FFF2-40B4-BE49-F238E27FC236}">
                <a16:creationId xmlns:a16="http://schemas.microsoft.com/office/drawing/2014/main" id="{2E201752-072A-43AA-A155-95F0D698EA8C}"/>
              </a:ext>
            </a:extLst>
          </p:cNvPr>
          <p:cNvSpPr txBox="1">
            <a:spLocks/>
          </p:cNvSpPr>
          <p:nvPr/>
        </p:nvSpPr>
        <p:spPr>
          <a:xfrm>
            <a:off x="5215845" y="3425006"/>
            <a:ext cx="3135521" cy="1596985"/>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F0000"/>
              </a:buClr>
            </a:pPr>
            <a:r>
              <a:rPr lang="en-US" sz="1600" dirty="0">
                <a:solidFill>
                  <a:srgbClr val="45545F"/>
                </a:solidFill>
              </a:rPr>
              <a:t>All files that have changed since last backup (any).</a:t>
            </a:r>
          </a:p>
          <a:p>
            <a:pPr>
              <a:buClr>
                <a:srgbClr val="FF0000"/>
              </a:buClr>
            </a:pPr>
            <a:r>
              <a:rPr lang="en-US" sz="1600" dirty="0">
                <a:solidFill>
                  <a:srgbClr val="45545F"/>
                </a:solidFill>
              </a:rPr>
              <a:t>Less time to perform than differential.</a:t>
            </a:r>
          </a:p>
          <a:p>
            <a:pPr>
              <a:buClr>
                <a:srgbClr val="FF0000"/>
              </a:buClr>
            </a:pPr>
            <a:r>
              <a:rPr lang="en-US" sz="1600" dirty="0">
                <a:solidFill>
                  <a:srgbClr val="45545F"/>
                </a:solidFill>
              </a:rPr>
              <a:t>Slowest to recover.</a:t>
            </a:r>
          </a:p>
        </p:txBody>
      </p:sp>
      <p:pic>
        <p:nvPicPr>
          <p:cNvPr id="44" name="Picture 43">
            <a:extLst>
              <a:ext uri="{FF2B5EF4-FFF2-40B4-BE49-F238E27FC236}">
                <a16:creationId xmlns:a16="http://schemas.microsoft.com/office/drawing/2014/main" id="{BF4EF309-4237-4348-8724-76E22C2DA7FD}"/>
              </a:ext>
            </a:extLst>
          </p:cNvPr>
          <p:cNvPicPr>
            <a:picLocks noChangeAspect="1"/>
          </p:cNvPicPr>
          <p:nvPr/>
        </p:nvPicPr>
        <p:blipFill>
          <a:blip r:embed="rId3"/>
          <a:stretch>
            <a:fillRect/>
          </a:stretch>
        </p:blipFill>
        <p:spPr>
          <a:xfrm>
            <a:off x="1335612" y="567622"/>
            <a:ext cx="6410884" cy="2931689"/>
          </a:xfrm>
          <a:prstGeom prst="rect">
            <a:avLst/>
          </a:prstGeom>
        </p:spPr>
      </p:pic>
      <p:cxnSp>
        <p:nvCxnSpPr>
          <p:cNvPr id="42" name="Straight Connector 41">
            <a:extLst>
              <a:ext uri="{FF2B5EF4-FFF2-40B4-BE49-F238E27FC236}">
                <a16:creationId xmlns:a16="http://schemas.microsoft.com/office/drawing/2014/main" id="{9425DA3E-2973-4A56-8522-96B1136F76AA}"/>
              </a:ext>
            </a:extLst>
          </p:cNvPr>
          <p:cNvCxnSpPr>
            <a:cxnSpLocks/>
          </p:cNvCxnSpPr>
          <p:nvPr/>
        </p:nvCxnSpPr>
        <p:spPr>
          <a:xfrm>
            <a:off x="4572000" y="757388"/>
            <a:ext cx="0" cy="4140512"/>
          </a:xfrm>
          <a:prstGeom prst="line">
            <a:avLst/>
          </a:prstGeom>
          <a:ln w="190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72241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4CF5-CE53-40F3-9923-D95E4498FD21}"/>
              </a:ext>
            </a:extLst>
          </p:cNvPr>
          <p:cNvSpPr>
            <a:spLocks noGrp="1"/>
          </p:cNvSpPr>
          <p:nvPr>
            <p:ph type="title"/>
          </p:nvPr>
        </p:nvSpPr>
        <p:spPr/>
        <p:txBody>
          <a:bodyPr/>
          <a:lstStyle/>
          <a:p>
            <a:r>
              <a:rPr lang="en-US" dirty="0"/>
              <a:t>The </a:t>
            </a:r>
            <a:r>
              <a:rPr lang="en-US" dirty="0">
                <a:latin typeface="Cutive Mono" panose="020B0604020202020204" charset="0"/>
              </a:rPr>
              <a:t>tar</a:t>
            </a:r>
            <a:r>
              <a:rPr lang="en-US" dirty="0"/>
              <a:t> Command (Slide 1 of 2)</a:t>
            </a:r>
          </a:p>
        </p:txBody>
      </p:sp>
      <p:sp>
        <p:nvSpPr>
          <p:cNvPr id="3" name="Slide Number Placeholder 2">
            <a:extLst>
              <a:ext uri="{FF2B5EF4-FFF2-40B4-BE49-F238E27FC236}">
                <a16:creationId xmlns:a16="http://schemas.microsoft.com/office/drawing/2014/main" id="{AFE1CAE8-F97F-4B77-B5A5-5215F901BBE0}"/>
              </a:ext>
            </a:extLst>
          </p:cNvPr>
          <p:cNvSpPr>
            <a:spLocks noGrp="1"/>
          </p:cNvSpPr>
          <p:nvPr>
            <p:ph type="sldNum" sz="quarter" idx="4"/>
          </p:nvPr>
        </p:nvSpPr>
        <p:spPr/>
        <p:txBody>
          <a:bodyPr/>
          <a:lstStyle/>
          <a:p>
            <a:fld id="{2066355A-084C-D24E-9AD2-7E4FC41EA627}" type="slidenum">
              <a:rPr lang="en-US" smtClean="0"/>
              <a:pPr/>
              <a:t>128</a:t>
            </a:fld>
            <a:endParaRPr lang="en-US" dirty="0"/>
          </a:p>
        </p:txBody>
      </p:sp>
      <p:sp>
        <p:nvSpPr>
          <p:cNvPr id="4" name="Content Placeholder 3">
            <a:extLst>
              <a:ext uri="{FF2B5EF4-FFF2-40B4-BE49-F238E27FC236}">
                <a16:creationId xmlns:a16="http://schemas.microsoft.com/office/drawing/2014/main" id="{53963812-F660-40C1-8F65-236F0A6D1DC3}"/>
              </a:ext>
            </a:extLst>
          </p:cNvPr>
          <p:cNvSpPr>
            <a:spLocks noGrp="1"/>
          </p:cNvSpPr>
          <p:nvPr>
            <p:ph idx="1"/>
          </p:nvPr>
        </p:nvSpPr>
        <p:spPr/>
        <p:txBody>
          <a:bodyPr/>
          <a:lstStyle/>
          <a:p>
            <a:r>
              <a:rPr lang="en-US" dirty="0"/>
              <a:t>Creates archives of data.</a:t>
            </a:r>
          </a:p>
          <a:p>
            <a:pPr lvl="1"/>
            <a:r>
              <a:rPr lang="en-US" dirty="0"/>
              <a:t>Usually created from directory that holds data you want to back up.</a:t>
            </a:r>
          </a:p>
          <a:p>
            <a:r>
              <a:rPr lang="en-US" dirty="0"/>
              <a:t>Can also be used on existing archives.</a:t>
            </a:r>
          </a:p>
          <a:p>
            <a:pPr lvl="1"/>
            <a:r>
              <a:rPr lang="en-US" dirty="0"/>
              <a:t>Extract files, store more files, update files, etc.</a:t>
            </a:r>
          </a:p>
          <a:p>
            <a:r>
              <a:rPr lang="en-US" dirty="0"/>
              <a:t>Archives have .tar extension.</a:t>
            </a:r>
          </a:p>
          <a:p>
            <a:r>
              <a:rPr lang="en-US" dirty="0"/>
              <a:t>Can also redirect/pipe output.</a:t>
            </a:r>
          </a:p>
        </p:txBody>
      </p:sp>
    </p:spTree>
    <p:extLst>
      <p:ext uri="{BB962C8B-B14F-4D97-AF65-F5344CB8AC3E}">
        <p14:creationId xmlns:p14="http://schemas.microsoft.com/office/powerpoint/2010/main" val="37950512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271D33-C0B1-452E-9ACF-9792B85A9D21}"/>
              </a:ext>
            </a:extLst>
          </p:cNvPr>
          <p:cNvSpPr>
            <a:spLocks noGrp="1"/>
          </p:cNvSpPr>
          <p:nvPr>
            <p:ph type="title"/>
          </p:nvPr>
        </p:nvSpPr>
        <p:spPr/>
        <p:txBody>
          <a:bodyPr/>
          <a:lstStyle/>
          <a:p>
            <a:r>
              <a:rPr lang="en-US" dirty="0"/>
              <a:t>The </a:t>
            </a:r>
            <a:r>
              <a:rPr lang="en-US" dirty="0">
                <a:latin typeface="Cutive Mono" panose="020B0604020202020204" charset="0"/>
              </a:rPr>
              <a:t>tar</a:t>
            </a:r>
            <a:r>
              <a:rPr lang="en-US" dirty="0"/>
              <a:t> Command (Slide 2 of 2)</a:t>
            </a:r>
          </a:p>
        </p:txBody>
      </p:sp>
      <p:sp>
        <p:nvSpPr>
          <p:cNvPr id="3" name="Slide Number Placeholder 2">
            <a:extLst>
              <a:ext uri="{FF2B5EF4-FFF2-40B4-BE49-F238E27FC236}">
                <a16:creationId xmlns:a16="http://schemas.microsoft.com/office/drawing/2014/main" id="{EEE967C8-F387-486A-B86F-E94614C6358B}"/>
              </a:ext>
            </a:extLst>
          </p:cNvPr>
          <p:cNvSpPr>
            <a:spLocks noGrp="1"/>
          </p:cNvSpPr>
          <p:nvPr>
            <p:ph type="sldNum" sz="quarter" idx="4"/>
          </p:nvPr>
        </p:nvSpPr>
        <p:spPr/>
        <p:txBody>
          <a:bodyPr/>
          <a:lstStyle/>
          <a:p>
            <a:fld id="{2066355A-084C-D24E-9AD2-7E4FC41EA627}" type="slidenum">
              <a:rPr lang="en-US" smtClean="0"/>
              <a:pPr/>
              <a:t>129</a:t>
            </a:fld>
            <a:endParaRPr lang="en-US" dirty="0"/>
          </a:p>
        </p:txBody>
      </p:sp>
      <p:pic>
        <p:nvPicPr>
          <p:cNvPr id="4" name="Picture 3">
            <a:extLst>
              <a:ext uri="{FF2B5EF4-FFF2-40B4-BE49-F238E27FC236}">
                <a16:creationId xmlns:a16="http://schemas.microsoft.com/office/drawing/2014/main" id="{35B25CA1-6662-4E82-82EF-1D003D68910D}"/>
              </a:ext>
            </a:extLst>
          </p:cNvPr>
          <p:cNvPicPr>
            <a:picLocks noChangeAspect="1"/>
          </p:cNvPicPr>
          <p:nvPr/>
        </p:nvPicPr>
        <p:blipFill>
          <a:blip r:embed="rId2"/>
          <a:stretch>
            <a:fillRect/>
          </a:stretch>
        </p:blipFill>
        <p:spPr>
          <a:xfrm>
            <a:off x="1276555" y="708660"/>
            <a:ext cx="6590891" cy="3882634"/>
          </a:xfrm>
          <a:prstGeom prst="rect">
            <a:avLst/>
          </a:prstGeom>
        </p:spPr>
      </p:pic>
    </p:spTree>
    <p:extLst>
      <p:ext uri="{BB962C8B-B14F-4D97-AF65-F5344CB8AC3E}">
        <p14:creationId xmlns:p14="http://schemas.microsoft.com/office/powerpoint/2010/main" val="125206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DA47-49C2-4C32-B97F-A9732A6181BA}"/>
              </a:ext>
            </a:extLst>
          </p:cNvPr>
          <p:cNvSpPr>
            <a:spLocks noGrp="1"/>
          </p:cNvSpPr>
          <p:nvPr>
            <p:ph type="title"/>
          </p:nvPr>
        </p:nvSpPr>
        <p:spPr/>
        <p:txBody>
          <a:bodyPr/>
          <a:lstStyle/>
          <a:p>
            <a:r>
              <a:rPr lang="en-US" dirty="0"/>
              <a:t>LUKS</a:t>
            </a:r>
          </a:p>
        </p:txBody>
      </p:sp>
      <p:sp>
        <p:nvSpPr>
          <p:cNvPr id="3" name="Text Placeholder 2">
            <a:extLst>
              <a:ext uri="{FF2B5EF4-FFF2-40B4-BE49-F238E27FC236}">
                <a16:creationId xmlns:a16="http://schemas.microsoft.com/office/drawing/2014/main" id="{6658BA55-70AB-468B-A575-8EFA755AD44B}"/>
              </a:ext>
            </a:extLst>
          </p:cNvPr>
          <p:cNvSpPr>
            <a:spLocks noGrp="1"/>
          </p:cNvSpPr>
          <p:nvPr>
            <p:ph type="body" sz="quarter" idx="13"/>
          </p:nvPr>
        </p:nvSpPr>
        <p:spPr/>
        <p:txBody>
          <a:bodyPr/>
          <a:lstStyle/>
          <a:p>
            <a:r>
              <a:rPr lang="en-US" dirty="0"/>
              <a:t>A platform-independent FDE solution used to encrypt storage devices in a Linux environment.</a:t>
            </a:r>
          </a:p>
        </p:txBody>
      </p:sp>
      <p:sp>
        <p:nvSpPr>
          <p:cNvPr id="4" name="Slide Number Placeholder 3">
            <a:extLst>
              <a:ext uri="{FF2B5EF4-FFF2-40B4-BE49-F238E27FC236}">
                <a16:creationId xmlns:a16="http://schemas.microsoft.com/office/drawing/2014/main" id="{51501A5B-96CE-4D2C-8E5B-30A4E3773DBF}"/>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5" name="Content Placeholder 4">
            <a:extLst>
              <a:ext uri="{FF2B5EF4-FFF2-40B4-BE49-F238E27FC236}">
                <a16:creationId xmlns:a16="http://schemas.microsoft.com/office/drawing/2014/main" id="{FBD97F3A-FCC0-4BD2-8B0B-F1F0A2D1AA74}"/>
              </a:ext>
            </a:extLst>
          </p:cNvPr>
          <p:cNvSpPr>
            <a:spLocks noGrp="1"/>
          </p:cNvSpPr>
          <p:nvPr>
            <p:ph idx="1"/>
          </p:nvPr>
        </p:nvSpPr>
        <p:spPr/>
        <p:txBody>
          <a:bodyPr/>
          <a:lstStyle/>
          <a:p>
            <a:r>
              <a:rPr lang="en-US" dirty="0"/>
              <a:t>Uses dm-crypt subsystem on Linux.</a:t>
            </a:r>
          </a:p>
          <a:p>
            <a:pPr lvl="1"/>
            <a:r>
              <a:rPr lang="en-US" dirty="0"/>
              <a:t>Maps encrypted devices to virtual device names.</a:t>
            </a:r>
          </a:p>
          <a:p>
            <a:r>
              <a:rPr lang="en-US" dirty="0"/>
              <a:t>Standardizes format of encrypted devices.</a:t>
            </a:r>
          </a:p>
          <a:p>
            <a:pPr lvl="1"/>
            <a:r>
              <a:rPr lang="en-US" dirty="0"/>
              <a:t>High degree of compatibility.</a:t>
            </a:r>
          </a:p>
        </p:txBody>
      </p:sp>
    </p:spTree>
    <p:extLst>
      <p:ext uri="{BB962C8B-B14F-4D97-AF65-F5344CB8AC3E}">
        <p14:creationId xmlns:p14="http://schemas.microsoft.com/office/powerpoint/2010/main" val="26120965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6B94-ED66-4B4D-9955-6EA290D9CAAE}"/>
              </a:ext>
            </a:extLst>
          </p:cNvPr>
          <p:cNvSpPr>
            <a:spLocks noGrp="1"/>
          </p:cNvSpPr>
          <p:nvPr>
            <p:ph type="title"/>
          </p:nvPr>
        </p:nvSpPr>
        <p:spPr/>
        <p:txBody>
          <a:bodyPr/>
          <a:lstStyle/>
          <a:p>
            <a:r>
              <a:rPr lang="en-US" dirty="0"/>
              <a:t>The </a:t>
            </a:r>
            <a:r>
              <a:rPr lang="en-US" dirty="0">
                <a:latin typeface="Cutive Mono" panose="020B0604020202020204" charset="0"/>
              </a:rPr>
              <a:t>cpio</a:t>
            </a:r>
            <a:r>
              <a:rPr lang="en-US" dirty="0"/>
              <a:t> Command</a:t>
            </a:r>
          </a:p>
        </p:txBody>
      </p:sp>
      <p:sp>
        <p:nvSpPr>
          <p:cNvPr id="3" name="Slide Number Placeholder 2">
            <a:extLst>
              <a:ext uri="{FF2B5EF4-FFF2-40B4-BE49-F238E27FC236}">
                <a16:creationId xmlns:a16="http://schemas.microsoft.com/office/drawing/2014/main" id="{CBA368AF-B11C-4A1B-9DD1-42F48AE87058}"/>
              </a:ext>
            </a:extLst>
          </p:cNvPr>
          <p:cNvSpPr>
            <a:spLocks noGrp="1"/>
          </p:cNvSpPr>
          <p:nvPr>
            <p:ph type="sldNum" sz="quarter" idx="4"/>
          </p:nvPr>
        </p:nvSpPr>
        <p:spPr/>
        <p:txBody>
          <a:bodyPr/>
          <a:lstStyle/>
          <a:p>
            <a:fld id="{2066355A-084C-D24E-9AD2-7E4FC41EA627}" type="slidenum">
              <a:rPr lang="en-US" smtClean="0"/>
              <a:pPr/>
              <a:t>130</a:t>
            </a:fld>
            <a:endParaRPr lang="en-US" dirty="0"/>
          </a:p>
        </p:txBody>
      </p:sp>
      <p:graphicFrame>
        <p:nvGraphicFramePr>
          <p:cNvPr id="5" name="Group 23">
            <a:extLst>
              <a:ext uri="{FF2B5EF4-FFF2-40B4-BE49-F238E27FC236}">
                <a16:creationId xmlns:a16="http://schemas.microsoft.com/office/drawing/2014/main" id="{5E8B59E8-04C0-4EA3-9F4E-F2B87484B2A7}"/>
              </a:ext>
            </a:extLst>
          </p:cNvPr>
          <p:cNvGraphicFramePr>
            <a:graphicFrameLocks noGrp="1"/>
          </p:cNvGraphicFramePr>
          <p:nvPr>
            <p:extLst>
              <p:ext uri="{D42A27DB-BD31-4B8C-83A1-F6EECF244321}">
                <p14:modId xmlns:p14="http://schemas.microsoft.com/office/powerpoint/2010/main" val="3491300790"/>
              </p:ext>
            </p:extLst>
          </p:nvPr>
        </p:nvGraphicFramePr>
        <p:xfrm>
          <a:off x="950209" y="1749992"/>
          <a:ext cx="7239001" cy="1750797"/>
        </p:xfrm>
        <a:graphic>
          <a:graphicData uri="http://schemas.openxmlformats.org/drawingml/2006/table">
            <a:tbl>
              <a:tblPr/>
              <a:tblGrid>
                <a:gridCol w="1570182">
                  <a:extLst>
                    <a:ext uri="{9D8B030D-6E8A-4147-A177-3AD203B41FA5}">
                      <a16:colId xmlns:a16="http://schemas.microsoft.com/office/drawing/2014/main" val="20000"/>
                    </a:ext>
                  </a:extLst>
                </a:gridCol>
                <a:gridCol w="1596189">
                  <a:extLst>
                    <a:ext uri="{9D8B030D-6E8A-4147-A177-3AD203B41FA5}">
                      <a16:colId xmlns:a16="http://schemas.microsoft.com/office/drawing/2014/main" val="20001"/>
                    </a:ext>
                  </a:extLst>
                </a:gridCol>
                <a:gridCol w="4072630">
                  <a:extLst>
                    <a:ext uri="{9D8B030D-6E8A-4147-A177-3AD203B41FA5}">
                      <a16:colId xmlns:a16="http://schemas.microsoft.com/office/drawing/2014/main" val="3199578176"/>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Operating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Copy-out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cpio –o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Copy files into an archive.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Copy-in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cpio -i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Copy files from an archive.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Copy-pass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cpio -p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Copy files from one directory tree to another.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7103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1A82-D00F-472E-95BA-F21D9AE610B8}"/>
              </a:ext>
            </a:extLst>
          </p:cNvPr>
          <p:cNvSpPr>
            <a:spLocks noGrp="1"/>
          </p:cNvSpPr>
          <p:nvPr>
            <p:ph type="title"/>
          </p:nvPr>
        </p:nvSpPr>
        <p:spPr/>
        <p:txBody>
          <a:bodyPr/>
          <a:lstStyle/>
          <a:p>
            <a:r>
              <a:rPr lang="en-US" dirty="0"/>
              <a:t>The </a:t>
            </a:r>
            <a:r>
              <a:rPr lang="en-US" dirty="0">
                <a:latin typeface="Cutive Mono" panose="020B0604020202020204" charset="0"/>
              </a:rPr>
              <a:t>dd</a:t>
            </a:r>
            <a:r>
              <a:rPr lang="en-US" dirty="0"/>
              <a:t> Command</a:t>
            </a:r>
          </a:p>
        </p:txBody>
      </p:sp>
      <p:sp>
        <p:nvSpPr>
          <p:cNvPr id="3" name="Slide Number Placeholder 2">
            <a:extLst>
              <a:ext uri="{FF2B5EF4-FFF2-40B4-BE49-F238E27FC236}">
                <a16:creationId xmlns:a16="http://schemas.microsoft.com/office/drawing/2014/main" id="{E309C2B3-B629-4E6F-A65E-5F8C635EEC7C}"/>
              </a:ext>
            </a:extLst>
          </p:cNvPr>
          <p:cNvSpPr>
            <a:spLocks noGrp="1"/>
          </p:cNvSpPr>
          <p:nvPr>
            <p:ph type="sldNum" sz="quarter" idx="4"/>
          </p:nvPr>
        </p:nvSpPr>
        <p:spPr/>
        <p:txBody>
          <a:bodyPr/>
          <a:lstStyle/>
          <a:p>
            <a:fld id="{2066355A-084C-D24E-9AD2-7E4FC41EA627}" type="slidenum">
              <a:rPr lang="en-US" smtClean="0"/>
              <a:pPr/>
              <a:t>131</a:t>
            </a:fld>
            <a:endParaRPr lang="en-US" dirty="0"/>
          </a:p>
        </p:txBody>
      </p:sp>
      <p:sp>
        <p:nvSpPr>
          <p:cNvPr id="4" name="Content Placeholder 3">
            <a:extLst>
              <a:ext uri="{FF2B5EF4-FFF2-40B4-BE49-F238E27FC236}">
                <a16:creationId xmlns:a16="http://schemas.microsoft.com/office/drawing/2014/main" id="{1BE8B036-9EB7-4649-8EF5-1A917D30D336}"/>
              </a:ext>
            </a:extLst>
          </p:cNvPr>
          <p:cNvSpPr>
            <a:spLocks noGrp="1"/>
          </p:cNvSpPr>
          <p:nvPr>
            <p:ph idx="1"/>
          </p:nvPr>
        </p:nvSpPr>
        <p:spPr/>
        <p:txBody>
          <a:bodyPr/>
          <a:lstStyle/>
          <a:p>
            <a:r>
              <a:rPr lang="en-US" dirty="0"/>
              <a:t>Copies and converts files.</a:t>
            </a:r>
          </a:p>
          <a:p>
            <a:r>
              <a:rPr lang="en-US" dirty="0"/>
              <a:t>Enables transfer of files from one type of medium to another.</a:t>
            </a:r>
          </a:p>
        </p:txBody>
      </p:sp>
      <p:graphicFrame>
        <p:nvGraphicFramePr>
          <p:cNvPr id="5" name="Group 23">
            <a:extLst>
              <a:ext uri="{FF2B5EF4-FFF2-40B4-BE49-F238E27FC236}">
                <a16:creationId xmlns:a16="http://schemas.microsoft.com/office/drawing/2014/main" id="{61035CC7-0A76-4F9C-A042-FDD408198B3F}"/>
              </a:ext>
            </a:extLst>
          </p:cNvPr>
          <p:cNvGraphicFramePr>
            <a:graphicFrameLocks noGrp="1"/>
          </p:cNvGraphicFramePr>
          <p:nvPr>
            <p:extLst>
              <p:ext uri="{D42A27DB-BD31-4B8C-83A1-F6EECF244321}">
                <p14:modId xmlns:p14="http://schemas.microsoft.com/office/powerpoint/2010/main" val="3055060352"/>
              </p:ext>
            </p:extLst>
          </p:nvPr>
        </p:nvGraphicFramePr>
        <p:xfrm>
          <a:off x="1217053" y="2108758"/>
          <a:ext cx="6709895" cy="2465274"/>
        </p:xfrm>
        <a:graphic>
          <a:graphicData uri="http://schemas.openxmlformats.org/drawingml/2006/table">
            <a:tbl>
              <a:tblPr/>
              <a:tblGrid>
                <a:gridCol w="2186022">
                  <a:extLst>
                    <a:ext uri="{9D8B030D-6E8A-4147-A177-3AD203B41FA5}">
                      <a16:colId xmlns:a16="http://schemas.microsoft.com/office/drawing/2014/main" val="20000"/>
                    </a:ext>
                  </a:extLst>
                </a:gridCol>
                <a:gridCol w="452387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Operand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if={file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Specify file to read data from.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of={file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Specify file to write data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bs={bytes}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number of bytes at which data is read/written.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count={blocks}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number of blocks to write.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21527081"/>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status={level}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level of information to print </a:t>
                      </a:r>
                      <a:r>
                        <a:rPr kumimoji="0" lang="en-US" sz="1200" b="0" i="0" u="none" strike="noStrike" kern="1200" cap="none" normalizeH="0" baseline="0">
                          <a:ln>
                            <a:noFill/>
                          </a:ln>
                          <a:solidFill>
                            <a:srgbClr val="45545F"/>
                          </a:solidFill>
                          <a:effectLst/>
                          <a:latin typeface="+mn-lt"/>
                          <a:ea typeface="+mn-ea"/>
                          <a:cs typeface="Calibri"/>
                        </a:rPr>
                        <a:t>to stderr</a:t>
                      </a:r>
                      <a:r>
                        <a:rPr kumimoji="0" lang="en-US" sz="1200" b="0" i="0" u="none" strike="noStrike" kern="1200" cap="none" normalizeH="0" baseline="0" dirty="0">
                          <a:ln>
                            <a:noFill/>
                          </a:ln>
                          <a:solidFill>
                            <a:srgbClr val="45545F"/>
                          </a:solidFill>
                          <a:effectLst/>
                          <a:latin typeface="+mn-lt"/>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67939860"/>
                  </a:ext>
                </a:extLst>
              </a:tr>
            </a:tbl>
          </a:graphicData>
        </a:graphic>
      </p:graphicFrame>
    </p:spTree>
    <p:extLst>
      <p:ext uri="{BB962C8B-B14F-4D97-AF65-F5344CB8AC3E}">
        <p14:creationId xmlns:p14="http://schemas.microsoft.com/office/powerpoint/2010/main" val="2654982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7E3D-458D-45A8-A2A3-0631D541F4E2}"/>
              </a:ext>
            </a:extLst>
          </p:cNvPr>
          <p:cNvSpPr>
            <a:spLocks noGrp="1"/>
          </p:cNvSpPr>
          <p:nvPr>
            <p:ph type="title"/>
          </p:nvPr>
        </p:nvSpPr>
        <p:spPr/>
        <p:txBody>
          <a:bodyPr/>
          <a:lstStyle/>
          <a:p>
            <a:r>
              <a:rPr lang="en-US" dirty="0"/>
              <a:t>The </a:t>
            </a:r>
            <a:r>
              <a:rPr lang="en-US" dirty="0">
                <a:latin typeface="Cutive Mono" panose="020B0604020202020204" charset="0"/>
              </a:rPr>
              <a:t>mirrorvg</a:t>
            </a:r>
            <a:r>
              <a:rPr lang="en-US" dirty="0"/>
              <a:t> Command</a:t>
            </a:r>
          </a:p>
        </p:txBody>
      </p:sp>
      <p:sp>
        <p:nvSpPr>
          <p:cNvPr id="3" name="Slide Number Placeholder 2">
            <a:extLst>
              <a:ext uri="{FF2B5EF4-FFF2-40B4-BE49-F238E27FC236}">
                <a16:creationId xmlns:a16="http://schemas.microsoft.com/office/drawing/2014/main" id="{B7BB981E-815B-479F-AACC-1D58F7B241BB}"/>
              </a:ext>
            </a:extLst>
          </p:cNvPr>
          <p:cNvSpPr>
            <a:spLocks noGrp="1"/>
          </p:cNvSpPr>
          <p:nvPr>
            <p:ph type="sldNum" sz="quarter" idx="4"/>
          </p:nvPr>
        </p:nvSpPr>
        <p:spPr/>
        <p:txBody>
          <a:bodyPr/>
          <a:lstStyle/>
          <a:p>
            <a:fld id="{2066355A-084C-D24E-9AD2-7E4FC41EA627}" type="slidenum">
              <a:rPr lang="en-US" smtClean="0"/>
              <a:pPr/>
              <a:t>132</a:t>
            </a:fld>
            <a:endParaRPr lang="en-US" dirty="0"/>
          </a:p>
        </p:txBody>
      </p:sp>
      <p:sp>
        <p:nvSpPr>
          <p:cNvPr id="4" name="Content Placeholder 3">
            <a:extLst>
              <a:ext uri="{FF2B5EF4-FFF2-40B4-BE49-F238E27FC236}">
                <a16:creationId xmlns:a16="http://schemas.microsoft.com/office/drawing/2014/main" id="{273A8036-22D8-43E1-AF20-276125FCE047}"/>
              </a:ext>
            </a:extLst>
          </p:cNvPr>
          <p:cNvSpPr>
            <a:spLocks noGrp="1"/>
          </p:cNvSpPr>
          <p:nvPr>
            <p:ph idx="1"/>
          </p:nvPr>
        </p:nvSpPr>
        <p:spPr/>
        <p:txBody>
          <a:bodyPr/>
          <a:lstStyle/>
          <a:p>
            <a:r>
              <a:rPr lang="en-US" dirty="0"/>
              <a:t>Creates copies of all logical volumes in a logical volume group.</a:t>
            </a:r>
          </a:p>
          <a:p>
            <a:r>
              <a:rPr lang="en-US" dirty="0"/>
              <a:t>By default, creates mirrors on same drives as volume group.</a:t>
            </a:r>
          </a:p>
          <a:p>
            <a:r>
              <a:rPr lang="en-US" dirty="0"/>
              <a:t>You can specify other drives to mirror to.</a:t>
            </a:r>
          </a:p>
          <a:p>
            <a:r>
              <a:rPr lang="en-US" dirty="0"/>
              <a:t>You can create up to three copies using the </a:t>
            </a:r>
            <a:r>
              <a:rPr lang="en-US" dirty="0">
                <a:latin typeface="Cutive Mono" panose="020B0604020202020204" charset="0"/>
              </a:rPr>
              <a:t>-c</a:t>
            </a:r>
            <a:r>
              <a:rPr lang="en-US" dirty="0"/>
              <a:t> option.</a:t>
            </a:r>
          </a:p>
        </p:txBody>
      </p:sp>
    </p:spTree>
    <p:extLst>
      <p:ext uri="{BB962C8B-B14F-4D97-AF65-F5344CB8AC3E}">
        <p14:creationId xmlns:p14="http://schemas.microsoft.com/office/powerpoint/2010/main" val="1560997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2217-979A-469F-AEA1-E6B875C410B3}"/>
              </a:ext>
            </a:extLst>
          </p:cNvPr>
          <p:cNvSpPr>
            <a:spLocks noGrp="1"/>
          </p:cNvSpPr>
          <p:nvPr>
            <p:ph type="title"/>
          </p:nvPr>
        </p:nvSpPr>
        <p:spPr/>
        <p:txBody>
          <a:bodyPr/>
          <a:lstStyle/>
          <a:p>
            <a:r>
              <a:rPr lang="en-US" dirty="0"/>
              <a:t>Off-Site Backup</a:t>
            </a:r>
          </a:p>
        </p:txBody>
      </p:sp>
      <p:sp>
        <p:nvSpPr>
          <p:cNvPr id="6" name="Text Placeholder 5">
            <a:extLst>
              <a:ext uri="{FF2B5EF4-FFF2-40B4-BE49-F238E27FC236}">
                <a16:creationId xmlns:a16="http://schemas.microsoft.com/office/drawing/2014/main" id="{44F157FA-1D3C-4047-A9F5-93542605DACD}"/>
              </a:ext>
            </a:extLst>
          </p:cNvPr>
          <p:cNvSpPr>
            <a:spLocks noGrp="1"/>
          </p:cNvSpPr>
          <p:nvPr>
            <p:ph type="body" sz="quarter" idx="13"/>
          </p:nvPr>
        </p:nvSpPr>
        <p:spPr/>
        <p:txBody>
          <a:bodyPr/>
          <a:lstStyle/>
          <a:p>
            <a:r>
              <a:rPr lang="en-US" dirty="0"/>
              <a:t>A physical location outside of the main site that stores copies of data.</a:t>
            </a:r>
          </a:p>
        </p:txBody>
      </p:sp>
      <p:sp>
        <p:nvSpPr>
          <p:cNvPr id="3" name="Slide Number Placeholder 2">
            <a:extLst>
              <a:ext uri="{FF2B5EF4-FFF2-40B4-BE49-F238E27FC236}">
                <a16:creationId xmlns:a16="http://schemas.microsoft.com/office/drawing/2014/main" id="{3254F14E-B81E-4B0D-AF0D-779BE512C2C6}"/>
              </a:ext>
            </a:extLst>
          </p:cNvPr>
          <p:cNvSpPr>
            <a:spLocks noGrp="1"/>
          </p:cNvSpPr>
          <p:nvPr>
            <p:ph type="sldNum" sz="quarter" idx="4"/>
          </p:nvPr>
        </p:nvSpPr>
        <p:spPr/>
        <p:txBody>
          <a:bodyPr/>
          <a:lstStyle/>
          <a:p>
            <a:fld id="{2066355A-084C-D24E-9AD2-7E4FC41EA627}" type="slidenum">
              <a:rPr lang="en-US" smtClean="0"/>
              <a:pPr/>
              <a:t>133</a:t>
            </a:fld>
            <a:endParaRPr lang="en-US" dirty="0"/>
          </a:p>
        </p:txBody>
      </p:sp>
      <p:sp>
        <p:nvSpPr>
          <p:cNvPr id="5" name="Content Placeholder 4">
            <a:extLst>
              <a:ext uri="{FF2B5EF4-FFF2-40B4-BE49-F238E27FC236}">
                <a16:creationId xmlns:a16="http://schemas.microsoft.com/office/drawing/2014/main" id="{836A723D-DEFB-4377-AD9F-B1EEA47C4BBB}"/>
              </a:ext>
            </a:extLst>
          </p:cNvPr>
          <p:cNvSpPr>
            <a:spLocks noGrp="1"/>
          </p:cNvSpPr>
          <p:nvPr>
            <p:ph idx="1"/>
          </p:nvPr>
        </p:nvSpPr>
        <p:spPr/>
        <p:txBody>
          <a:bodyPr/>
          <a:lstStyle/>
          <a:p>
            <a:r>
              <a:rPr lang="en-US" dirty="0"/>
              <a:t>Key component of disaster recovery.</a:t>
            </a:r>
          </a:p>
          <a:p>
            <a:r>
              <a:rPr lang="en-US" dirty="0"/>
              <a:t>Reconstructs data after major disruption to main site.</a:t>
            </a:r>
          </a:p>
          <a:p>
            <a:r>
              <a:rPr lang="en-US" dirty="0"/>
              <a:t>Multiple ways to copy data from main to secondary site.</a:t>
            </a:r>
          </a:p>
          <a:p>
            <a:pPr lvl="1"/>
            <a:r>
              <a:rPr lang="en-US" dirty="0"/>
              <a:t>Physically move backup storage media.</a:t>
            </a:r>
          </a:p>
          <a:p>
            <a:pPr lvl="1"/>
            <a:r>
              <a:rPr lang="en-US" dirty="0"/>
              <a:t>Transfer files over a network.</a:t>
            </a:r>
          </a:p>
        </p:txBody>
      </p:sp>
    </p:spTree>
    <p:extLst>
      <p:ext uri="{BB962C8B-B14F-4D97-AF65-F5344CB8AC3E}">
        <p14:creationId xmlns:p14="http://schemas.microsoft.com/office/powerpoint/2010/main" val="9629634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17BF1A-91EB-478D-849A-1A208DB32A80}"/>
              </a:ext>
            </a:extLst>
          </p:cNvPr>
          <p:cNvSpPr>
            <a:spLocks noGrp="1"/>
          </p:cNvSpPr>
          <p:nvPr>
            <p:ph type="title"/>
          </p:nvPr>
        </p:nvSpPr>
        <p:spPr/>
        <p:txBody>
          <a:bodyPr/>
          <a:lstStyle/>
          <a:p>
            <a:r>
              <a:rPr lang="en-US" dirty="0"/>
              <a:t>Data Transfer Tools</a:t>
            </a:r>
          </a:p>
        </p:txBody>
      </p:sp>
      <p:sp>
        <p:nvSpPr>
          <p:cNvPr id="4" name="Slide Number Placeholder 3">
            <a:extLst>
              <a:ext uri="{FF2B5EF4-FFF2-40B4-BE49-F238E27FC236}">
                <a16:creationId xmlns:a16="http://schemas.microsoft.com/office/drawing/2014/main" id="{01334756-E696-4251-98E6-64072FDB0199}"/>
              </a:ext>
            </a:extLst>
          </p:cNvPr>
          <p:cNvSpPr>
            <a:spLocks noGrp="1"/>
          </p:cNvSpPr>
          <p:nvPr>
            <p:ph type="sldNum" sz="quarter" idx="4"/>
          </p:nvPr>
        </p:nvSpPr>
        <p:spPr/>
        <p:txBody>
          <a:bodyPr/>
          <a:lstStyle/>
          <a:p>
            <a:fld id="{2066355A-084C-D24E-9AD2-7E4FC41EA627}" type="slidenum">
              <a:rPr lang="en-US" smtClean="0"/>
              <a:pPr/>
              <a:t>134</a:t>
            </a:fld>
            <a:endParaRPr lang="en-US" dirty="0"/>
          </a:p>
        </p:txBody>
      </p:sp>
      <p:graphicFrame>
        <p:nvGraphicFramePr>
          <p:cNvPr id="7" name="Group 23">
            <a:extLst>
              <a:ext uri="{FF2B5EF4-FFF2-40B4-BE49-F238E27FC236}">
                <a16:creationId xmlns:a16="http://schemas.microsoft.com/office/drawing/2014/main" id="{23B70749-E874-4018-B9A6-77F6EAAD2932}"/>
              </a:ext>
            </a:extLst>
          </p:cNvPr>
          <p:cNvGraphicFramePr>
            <a:graphicFrameLocks noGrp="1"/>
          </p:cNvGraphicFramePr>
          <p:nvPr>
            <p:extLst>
              <p:ext uri="{D42A27DB-BD31-4B8C-83A1-F6EECF244321}">
                <p14:modId xmlns:p14="http://schemas.microsoft.com/office/powerpoint/2010/main" val="1833500383"/>
              </p:ext>
            </p:extLst>
          </p:nvPr>
        </p:nvGraphicFramePr>
        <p:xfrm>
          <a:off x="1214762" y="1186734"/>
          <a:ext cx="6709895" cy="2770031"/>
        </p:xfrm>
        <a:graphic>
          <a:graphicData uri="http://schemas.openxmlformats.org/drawingml/2006/table">
            <a:tbl>
              <a:tblPr/>
              <a:tblGrid>
                <a:gridCol w="1937511">
                  <a:extLst>
                    <a:ext uri="{9D8B030D-6E8A-4147-A177-3AD203B41FA5}">
                      <a16:colId xmlns:a16="http://schemas.microsoft.com/office/drawing/2014/main" val="20000"/>
                    </a:ext>
                  </a:extLst>
                </a:gridCol>
                <a:gridCol w="4772384">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Data Transfer Tool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scp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Copy data to or from remote host over SSH.</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Data is encrypted in transit.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Cutive Mono" panose="020B0604020202020204" charset="0"/>
                          <a:cs typeface="Calibri"/>
                        </a:rPr>
                        <a:t>scp file.txt user@host:/home/dir/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sftp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FTP that uses SSH tunnel as transport mechanism.</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Transfers files and manages directories.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Interactive and non-interactive usage.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rsync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Transfers file differences, not all files.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Efficient use of network bandwidth.</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use SSH or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rsyncd</a:t>
                      </a:r>
                      <a:r>
                        <a:rPr kumimoji="0" lang="en-US" sz="1200" b="0" i="0" u="none" strike="noStrike" kern="1200" cap="none" normalizeH="0" baseline="0" dirty="0">
                          <a:ln>
                            <a:noFill/>
                          </a:ln>
                          <a:solidFill>
                            <a:srgbClr val="45545F"/>
                          </a:solidFill>
                          <a:effectLst/>
                          <a:latin typeface="+mn-lt"/>
                          <a:ea typeface="+mn-ea"/>
                          <a:cs typeface="Calibri"/>
                        </a:rPr>
                        <a:t> daemon.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rsync –a /home/mydir/ user@host:/home/mydir/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90012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1F6E8C-285A-42A0-9C89-C7B4DAA3B87E}"/>
              </a:ext>
            </a:extLst>
          </p:cNvPr>
          <p:cNvSpPr>
            <a:spLocks noGrp="1"/>
          </p:cNvSpPr>
          <p:nvPr>
            <p:ph idx="1"/>
          </p:nvPr>
        </p:nvSpPr>
        <p:spPr/>
        <p:txBody>
          <a:bodyPr/>
          <a:lstStyle/>
          <a:p>
            <a:r>
              <a:rPr lang="en-US" dirty="0"/>
              <a:t>HR compiles employee data on a yearly basis into spreadsheets.</a:t>
            </a:r>
          </a:p>
          <a:p>
            <a:r>
              <a:rPr lang="en-US" dirty="0"/>
              <a:t>Spreadsheets contain personal info.</a:t>
            </a:r>
          </a:p>
          <a:p>
            <a:r>
              <a:rPr lang="en-US" dirty="0"/>
              <a:t>You need to store files in backup.</a:t>
            </a:r>
          </a:p>
          <a:p>
            <a:r>
              <a:rPr lang="en-US" dirty="0"/>
              <a:t>No need to regularly update files, so you'll archive them.</a:t>
            </a:r>
          </a:p>
          <a:p>
            <a:r>
              <a:rPr lang="en-US" dirty="0"/>
              <a:t>You'll test recovery should that be necessary in the future.</a:t>
            </a:r>
          </a:p>
        </p:txBody>
      </p:sp>
      <p:sp>
        <p:nvSpPr>
          <p:cNvPr id="4" name="Title 3">
            <a:extLst>
              <a:ext uri="{FF2B5EF4-FFF2-40B4-BE49-F238E27FC236}">
                <a16:creationId xmlns:a16="http://schemas.microsoft.com/office/drawing/2014/main" id="{81DCC9B0-BB71-40E1-B6D8-495E30E643B5}"/>
              </a:ext>
            </a:extLst>
          </p:cNvPr>
          <p:cNvSpPr>
            <a:spLocks noGrp="1"/>
          </p:cNvSpPr>
          <p:nvPr>
            <p:ph type="title"/>
          </p:nvPr>
        </p:nvSpPr>
        <p:spPr/>
        <p:txBody>
          <a:bodyPr/>
          <a:lstStyle/>
          <a:p>
            <a:r>
              <a:rPr lang="en-US" dirty="0"/>
              <a:t>Activity: Archiving and Restoring Files</a:t>
            </a:r>
          </a:p>
        </p:txBody>
      </p:sp>
      <p:sp>
        <p:nvSpPr>
          <p:cNvPr id="3" name="Slide Number Placeholder 2">
            <a:extLst>
              <a:ext uri="{FF2B5EF4-FFF2-40B4-BE49-F238E27FC236}">
                <a16:creationId xmlns:a16="http://schemas.microsoft.com/office/drawing/2014/main" id="{68EA72D7-D539-4B4C-93B2-C5B94AA56882}"/>
              </a:ext>
            </a:extLst>
          </p:cNvPr>
          <p:cNvSpPr>
            <a:spLocks noGrp="1"/>
          </p:cNvSpPr>
          <p:nvPr>
            <p:ph type="sldNum" sz="quarter" idx="4"/>
          </p:nvPr>
        </p:nvSpPr>
        <p:spPr/>
        <p:txBody>
          <a:bodyPr/>
          <a:lstStyle/>
          <a:p>
            <a:fld id="{2066355A-084C-D24E-9AD2-7E4FC41EA627}" type="slidenum">
              <a:rPr lang="en-US" smtClean="0"/>
              <a:pPr/>
              <a:t>135</a:t>
            </a:fld>
            <a:endParaRPr lang="en-US" dirty="0"/>
          </a:p>
        </p:txBody>
      </p:sp>
    </p:spTree>
    <p:extLst>
      <p:ext uri="{BB962C8B-B14F-4D97-AF65-F5344CB8AC3E}">
        <p14:creationId xmlns:p14="http://schemas.microsoft.com/office/powerpoint/2010/main" val="2729341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B3333C-E3D3-429F-8655-D18735BB7152}"/>
              </a:ext>
            </a:extLst>
          </p:cNvPr>
          <p:cNvSpPr>
            <a:spLocks noGrp="1"/>
          </p:cNvSpPr>
          <p:nvPr>
            <p:ph idx="1"/>
          </p:nvPr>
        </p:nvSpPr>
        <p:spPr/>
        <p:txBody>
          <a:bodyPr/>
          <a:lstStyle/>
          <a:p>
            <a:r>
              <a:rPr lang="en-US" dirty="0"/>
              <a:t>R&amp;D has prototype info that needs backing up.</a:t>
            </a:r>
          </a:p>
          <a:p>
            <a:r>
              <a:rPr lang="en-US" dirty="0"/>
              <a:t>Info includes model numbers, pricing, and release dates.</a:t>
            </a:r>
          </a:p>
          <a:p>
            <a:r>
              <a:rPr lang="en-US" dirty="0"/>
              <a:t>Files need to be updated regularly.</a:t>
            </a:r>
          </a:p>
          <a:p>
            <a:r>
              <a:rPr lang="en-US" dirty="0"/>
              <a:t>Backup copies should align with source copies.</a:t>
            </a:r>
          </a:p>
          <a:p>
            <a:r>
              <a:rPr lang="en-US" dirty="0"/>
              <a:t>You'll synchronize the copies to ensure changes when necessary.</a:t>
            </a:r>
          </a:p>
        </p:txBody>
      </p:sp>
      <p:sp>
        <p:nvSpPr>
          <p:cNvPr id="3" name="Title 2">
            <a:extLst>
              <a:ext uri="{FF2B5EF4-FFF2-40B4-BE49-F238E27FC236}">
                <a16:creationId xmlns:a16="http://schemas.microsoft.com/office/drawing/2014/main" id="{203EEDA8-E37A-46B7-9ED9-F5C34FB99318}"/>
              </a:ext>
            </a:extLst>
          </p:cNvPr>
          <p:cNvSpPr>
            <a:spLocks noGrp="1"/>
          </p:cNvSpPr>
          <p:nvPr>
            <p:ph type="title"/>
          </p:nvPr>
        </p:nvSpPr>
        <p:spPr/>
        <p:txBody>
          <a:bodyPr/>
          <a:lstStyle/>
          <a:p>
            <a:r>
              <a:rPr lang="en-US" dirty="0"/>
              <a:t>Activity: Synchronizing Files</a:t>
            </a:r>
          </a:p>
        </p:txBody>
      </p:sp>
      <p:sp>
        <p:nvSpPr>
          <p:cNvPr id="4" name="Slide Number Placeholder 3">
            <a:extLst>
              <a:ext uri="{FF2B5EF4-FFF2-40B4-BE49-F238E27FC236}">
                <a16:creationId xmlns:a16="http://schemas.microsoft.com/office/drawing/2014/main" id="{5D34505D-DF0F-4E38-8DFD-C1A6A515B5AC}"/>
              </a:ext>
            </a:extLst>
          </p:cNvPr>
          <p:cNvSpPr>
            <a:spLocks noGrp="1"/>
          </p:cNvSpPr>
          <p:nvPr>
            <p:ph type="sldNum" sz="quarter" idx="4"/>
          </p:nvPr>
        </p:nvSpPr>
        <p:spPr/>
        <p:txBody>
          <a:bodyPr/>
          <a:lstStyle/>
          <a:p>
            <a:fld id="{2066355A-084C-D24E-9AD2-7E4FC41EA627}" type="slidenum">
              <a:rPr lang="en-US" smtClean="0"/>
              <a:pPr/>
              <a:t>136</a:t>
            </a:fld>
            <a:endParaRPr lang="en-US" dirty="0"/>
          </a:p>
        </p:txBody>
      </p:sp>
    </p:spTree>
    <p:extLst>
      <p:ext uri="{BB962C8B-B14F-4D97-AF65-F5344CB8AC3E}">
        <p14:creationId xmlns:p14="http://schemas.microsoft.com/office/powerpoint/2010/main" val="7635783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AF589-2B6F-489F-B4D4-2AC1291C60A5}"/>
              </a:ext>
            </a:extLst>
          </p:cNvPr>
          <p:cNvSpPr>
            <a:spLocks noGrp="1"/>
          </p:cNvSpPr>
          <p:nvPr>
            <p:ph type="title"/>
          </p:nvPr>
        </p:nvSpPr>
        <p:spPr/>
        <p:txBody>
          <a:bodyPr/>
          <a:lstStyle/>
          <a:p>
            <a:r>
              <a:rPr lang="en-US" dirty="0"/>
              <a:t>Compression</a:t>
            </a:r>
          </a:p>
        </p:txBody>
      </p:sp>
      <p:sp>
        <p:nvSpPr>
          <p:cNvPr id="6" name="Text Placeholder 5">
            <a:extLst>
              <a:ext uri="{FF2B5EF4-FFF2-40B4-BE49-F238E27FC236}">
                <a16:creationId xmlns:a16="http://schemas.microsoft.com/office/drawing/2014/main" id="{63123390-8D7A-48B2-91E4-4AF7F6C36155}"/>
              </a:ext>
            </a:extLst>
          </p:cNvPr>
          <p:cNvSpPr>
            <a:spLocks noGrp="1"/>
          </p:cNvSpPr>
          <p:nvPr>
            <p:ph type="body" sz="quarter" idx="13"/>
          </p:nvPr>
        </p:nvSpPr>
        <p:spPr/>
        <p:txBody>
          <a:bodyPr/>
          <a:lstStyle/>
          <a:p>
            <a:r>
              <a:rPr lang="en-US" dirty="0"/>
              <a:t>A procedure in which data is encoded to reduce the amount of bits that are used to represent that data.</a:t>
            </a:r>
          </a:p>
        </p:txBody>
      </p:sp>
      <p:sp>
        <p:nvSpPr>
          <p:cNvPr id="3" name="Slide Number Placeholder 2">
            <a:extLst>
              <a:ext uri="{FF2B5EF4-FFF2-40B4-BE49-F238E27FC236}">
                <a16:creationId xmlns:a16="http://schemas.microsoft.com/office/drawing/2014/main" id="{C6876025-401D-4C2C-967F-92394F37F6BA}"/>
              </a:ext>
            </a:extLst>
          </p:cNvPr>
          <p:cNvSpPr>
            <a:spLocks noGrp="1"/>
          </p:cNvSpPr>
          <p:nvPr>
            <p:ph type="sldNum" sz="quarter" idx="4"/>
          </p:nvPr>
        </p:nvSpPr>
        <p:spPr/>
        <p:txBody>
          <a:bodyPr/>
          <a:lstStyle/>
          <a:p>
            <a:fld id="{2066355A-084C-D24E-9AD2-7E4FC41EA627}" type="slidenum">
              <a:rPr lang="en-US" smtClean="0"/>
              <a:pPr/>
              <a:t>137</a:t>
            </a:fld>
            <a:endParaRPr lang="en-US" dirty="0"/>
          </a:p>
        </p:txBody>
      </p:sp>
      <p:sp>
        <p:nvSpPr>
          <p:cNvPr id="5" name="Content Placeholder 4">
            <a:extLst>
              <a:ext uri="{FF2B5EF4-FFF2-40B4-BE49-F238E27FC236}">
                <a16:creationId xmlns:a16="http://schemas.microsoft.com/office/drawing/2014/main" id="{1D3B0141-92DE-4E83-9F43-5C155546DBE0}"/>
              </a:ext>
            </a:extLst>
          </p:cNvPr>
          <p:cNvSpPr>
            <a:spLocks noGrp="1"/>
          </p:cNvSpPr>
          <p:nvPr>
            <p:ph idx="1"/>
          </p:nvPr>
        </p:nvSpPr>
        <p:spPr/>
        <p:txBody>
          <a:bodyPr/>
          <a:lstStyle/>
          <a:p>
            <a:r>
              <a:rPr lang="en-US" dirty="0"/>
              <a:t>Process can significantly reduce file size.</a:t>
            </a:r>
          </a:p>
          <a:p>
            <a:r>
              <a:rPr lang="en-US" dirty="0"/>
              <a:t>Makes storage and transfer of data more efficient.</a:t>
            </a:r>
          </a:p>
          <a:p>
            <a:r>
              <a:rPr lang="en-US" dirty="0"/>
              <a:t>Compressed data is either lossless or lossy.</a:t>
            </a:r>
          </a:p>
          <a:p>
            <a:r>
              <a:rPr lang="en-US" dirty="0"/>
              <a:t>Used to reduce storage/transmission burden of backups.</a:t>
            </a:r>
          </a:p>
          <a:p>
            <a:pPr lvl="1"/>
            <a:r>
              <a:rPr lang="en-US" dirty="0"/>
              <a:t>Compress data before backing it up.</a:t>
            </a:r>
          </a:p>
        </p:txBody>
      </p:sp>
    </p:spTree>
    <p:extLst>
      <p:ext uri="{BB962C8B-B14F-4D97-AF65-F5344CB8AC3E}">
        <p14:creationId xmlns:p14="http://schemas.microsoft.com/office/powerpoint/2010/main" val="1207333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3B0F-2CF2-4565-8A44-CF180F0D41E0}"/>
              </a:ext>
            </a:extLst>
          </p:cNvPr>
          <p:cNvSpPr>
            <a:spLocks noGrp="1"/>
          </p:cNvSpPr>
          <p:nvPr>
            <p:ph type="title"/>
          </p:nvPr>
        </p:nvSpPr>
        <p:spPr/>
        <p:txBody>
          <a:bodyPr/>
          <a:lstStyle/>
          <a:p>
            <a:r>
              <a:rPr lang="en-US" dirty="0"/>
              <a:t>The </a:t>
            </a:r>
            <a:r>
              <a:rPr lang="en-US" dirty="0">
                <a:latin typeface="Cutive Mono" panose="020B0604020202020204" charset="0"/>
              </a:rPr>
              <a:t>gzip</a:t>
            </a:r>
            <a:r>
              <a:rPr lang="en-US" dirty="0"/>
              <a:t> Command (Slide 1 of 2)</a:t>
            </a:r>
          </a:p>
        </p:txBody>
      </p:sp>
      <p:sp>
        <p:nvSpPr>
          <p:cNvPr id="4" name="Slide Number Placeholder 3">
            <a:extLst>
              <a:ext uri="{FF2B5EF4-FFF2-40B4-BE49-F238E27FC236}">
                <a16:creationId xmlns:a16="http://schemas.microsoft.com/office/drawing/2014/main" id="{AC608FE1-53C2-4D0E-A816-3ACBE41E2E9E}"/>
              </a:ext>
            </a:extLst>
          </p:cNvPr>
          <p:cNvSpPr>
            <a:spLocks noGrp="1"/>
          </p:cNvSpPr>
          <p:nvPr>
            <p:ph type="sldNum" sz="quarter" idx="4"/>
          </p:nvPr>
        </p:nvSpPr>
        <p:spPr/>
        <p:txBody>
          <a:bodyPr/>
          <a:lstStyle/>
          <a:p>
            <a:fld id="{2066355A-084C-D24E-9AD2-7E4FC41EA627}" type="slidenum">
              <a:rPr lang="en-US" smtClean="0"/>
              <a:pPr/>
              <a:t>138</a:t>
            </a:fld>
            <a:endParaRPr lang="en-US" dirty="0"/>
          </a:p>
        </p:txBody>
      </p:sp>
      <p:sp>
        <p:nvSpPr>
          <p:cNvPr id="7" name="Content Placeholder 6">
            <a:extLst>
              <a:ext uri="{FF2B5EF4-FFF2-40B4-BE49-F238E27FC236}">
                <a16:creationId xmlns:a16="http://schemas.microsoft.com/office/drawing/2014/main" id="{33224DDC-CACD-4230-9C46-09450155B6D0}"/>
              </a:ext>
            </a:extLst>
          </p:cNvPr>
          <p:cNvSpPr>
            <a:spLocks noGrp="1"/>
          </p:cNvSpPr>
          <p:nvPr>
            <p:ph idx="1"/>
          </p:nvPr>
        </p:nvSpPr>
        <p:spPr/>
        <p:txBody>
          <a:bodyPr/>
          <a:lstStyle/>
          <a:p>
            <a:r>
              <a:rPr lang="en-US" dirty="0"/>
              <a:t>Used to compress/decompress .gz files.</a:t>
            </a:r>
          </a:p>
        </p:txBody>
      </p:sp>
      <p:graphicFrame>
        <p:nvGraphicFramePr>
          <p:cNvPr id="8" name="Group 23">
            <a:extLst>
              <a:ext uri="{FF2B5EF4-FFF2-40B4-BE49-F238E27FC236}">
                <a16:creationId xmlns:a16="http://schemas.microsoft.com/office/drawing/2014/main" id="{9CD497B8-6955-46D1-9C6A-5FD4271F258D}"/>
              </a:ext>
            </a:extLst>
          </p:cNvPr>
          <p:cNvGraphicFramePr>
            <a:graphicFrameLocks noGrp="1"/>
          </p:cNvGraphicFramePr>
          <p:nvPr>
            <p:extLst>
              <p:ext uri="{D42A27DB-BD31-4B8C-83A1-F6EECF244321}">
                <p14:modId xmlns:p14="http://schemas.microsoft.com/office/powerpoint/2010/main" val="2933716054"/>
              </p:ext>
            </p:extLst>
          </p:nvPr>
        </p:nvGraphicFramePr>
        <p:xfrm>
          <a:off x="1587166" y="1422133"/>
          <a:ext cx="5969668" cy="3291840"/>
        </p:xfrm>
        <a:graphic>
          <a:graphicData uri="http://schemas.openxmlformats.org/drawingml/2006/table">
            <a:tbl>
              <a:tblPr/>
              <a:tblGrid>
                <a:gridCol w="993842">
                  <a:extLst>
                    <a:ext uri="{9D8B030D-6E8A-4147-A177-3AD203B41FA5}">
                      <a16:colId xmlns:a16="http://schemas.microsoft.com/office/drawing/2014/main" val="20000"/>
                    </a:ext>
                  </a:extLst>
                </a:gridCol>
                <a:gridCol w="4975826">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Decompress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Force compression/decompression.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Omit saving original file name/timestamp.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Save original file name/timestamp.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97650345"/>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Suppress all warnings.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368175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directory recursion.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997008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name and percentage reduction of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6822295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Perform an integrity check on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55940596"/>
                  </a:ext>
                </a:extLst>
              </a:tr>
            </a:tbl>
          </a:graphicData>
        </a:graphic>
      </p:graphicFrame>
    </p:spTree>
    <p:extLst>
      <p:ext uri="{BB962C8B-B14F-4D97-AF65-F5344CB8AC3E}">
        <p14:creationId xmlns:p14="http://schemas.microsoft.com/office/powerpoint/2010/main" val="37364413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DE6D10-8A93-47CA-BF6A-BFD5B9F932F0}"/>
              </a:ext>
            </a:extLst>
          </p:cNvPr>
          <p:cNvSpPr>
            <a:spLocks noGrp="1"/>
          </p:cNvSpPr>
          <p:nvPr>
            <p:ph type="title"/>
          </p:nvPr>
        </p:nvSpPr>
        <p:spPr/>
        <p:txBody>
          <a:bodyPr/>
          <a:lstStyle/>
          <a:p>
            <a:r>
              <a:rPr lang="en-US" dirty="0"/>
              <a:t>The </a:t>
            </a:r>
            <a:r>
              <a:rPr lang="en-US" dirty="0">
                <a:latin typeface="Cutive Mono" panose="020B0604020202020204" charset="0"/>
              </a:rPr>
              <a:t>gzip</a:t>
            </a:r>
            <a:r>
              <a:rPr lang="en-US" dirty="0"/>
              <a:t> Command (Slide 2 of 2)</a:t>
            </a:r>
          </a:p>
        </p:txBody>
      </p:sp>
      <p:sp>
        <p:nvSpPr>
          <p:cNvPr id="3" name="Slide Number Placeholder 2">
            <a:extLst>
              <a:ext uri="{FF2B5EF4-FFF2-40B4-BE49-F238E27FC236}">
                <a16:creationId xmlns:a16="http://schemas.microsoft.com/office/drawing/2014/main" id="{E8A8058B-F159-4C07-BC39-B40EC5B19721}"/>
              </a:ext>
            </a:extLst>
          </p:cNvPr>
          <p:cNvSpPr>
            <a:spLocks noGrp="1"/>
          </p:cNvSpPr>
          <p:nvPr>
            <p:ph type="sldNum" sz="quarter" idx="4"/>
          </p:nvPr>
        </p:nvSpPr>
        <p:spPr/>
        <p:txBody>
          <a:bodyPr/>
          <a:lstStyle/>
          <a:p>
            <a:fld id="{2066355A-084C-D24E-9AD2-7E4FC41EA627}" type="slidenum">
              <a:rPr lang="en-US" smtClean="0"/>
              <a:pPr/>
              <a:t>139</a:t>
            </a:fld>
            <a:endParaRPr lang="en-US" dirty="0"/>
          </a:p>
        </p:txBody>
      </p:sp>
      <p:pic>
        <p:nvPicPr>
          <p:cNvPr id="4" name="Picture 3">
            <a:extLst>
              <a:ext uri="{FF2B5EF4-FFF2-40B4-BE49-F238E27FC236}">
                <a16:creationId xmlns:a16="http://schemas.microsoft.com/office/drawing/2014/main" id="{F2D3AF79-8BC6-4495-A842-800D80499146}"/>
              </a:ext>
            </a:extLst>
          </p:cNvPr>
          <p:cNvPicPr>
            <a:picLocks noChangeAspect="1"/>
          </p:cNvPicPr>
          <p:nvPr/>
        </p:nvPicPr>
        <p:blipFill>
          <a:blip r:embed="rId2"/>
          <a:stretch>
            <a:fillRect/>
          </a:stretch>
        </p:blipFill>
        <p:spPr>
          <a:xfrm>
            <a:off x="1083717" y="953018"/>
            <a:ext cx="6976567" cy="3378350"/>
          </a:xfrm>
          <a:prstGeom prst="rect">
            <a:avLst/>
          </a:prstGeom>
        </p:spPr>
      </p:pic>
    </p:spTree>
    <p:extLst>
      <p:ext uri="{BB962C8B-B14F-4D97-AF65-F5344CB8AC3E}">
        <p14:creationId xmlns:p14="http://schemas.microsoft.com/office/powerpoint/2010/main" val="2735344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225F-2B38-46E5-891F-F4F44D63275C}"/>
              </a:ext>
            </a:extLst>
          </p:cNvPr>
          <p:cNvSpPr>
            <a:spLocks noGrp="1"/>
          </p:cNvSpPr>
          <p:nvPr>
            <p:ph type="title"/>
          </p:nvPr>
        </p:nvSpPr>
        <p:spPr/>
        <p:txBody>
          <a:bodyPr/>
          <a:lstStyle/>
          <a:p>
            <a:r>
              <a:rPr lang="en-US" dirty="0"/>
              <a:t>The </a:t>
            </a:r>
            <a:r>
              <a:rPr lang="en-US" dirty="0">
                <a:latin typeface="Cutive Mono" panose="020B0604020202020204" charset="0"/>
              </a:rPr>
              <a:t>cryptsetup</a:t>
            </a:r>
            <a:r>
              <a:rPr lang="en-US" dirty="0"/>
              <a:t> Command (Slide 1 of 2)</a:t>
            </a:r>
          </a:p>
        </p:txBody>
      </p:sp>
      <p:sp>
        <p:nvSpPr>
          <p:cNvPr id="4" name="Slide Number Placeholder 3">
            <a:extLst>
              <a:ext uri="{FF2B5EF4-FFF2-40B4-BE49-F238E27FC236}">
                <a16:creationId xmlns:a16="http://schemas.microsoft.com/office/drawing/2014/main" id="{7C31BADB-85C3-4C05-A43A-38C8DA297F71}"/>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3" name="Content Placeholder 2">
            <a:extLst>
              <a:ext uri="{FF2B5EF4-FFF2-40B4-BE49-F238E27FC236}">
                <a16:creationId xmlns:a16="http://schemas.microsoft.com/office/drawing/2014/main" id="{1C3622B8-2EFF-41CC-A0BC-5AC8C7FC3DE9}"/>
              </a:ext>
            </a:extLst>
          </p:cNvPr>
          <p:cNvSpPr>
            <a:spLocks noGrp="1"/>
          </p:cNvSpPr>
          <p:nvPr>
            <p:ph idx="1"/>
          </p:nvPr>
        </p:nvSpPr>
        <p:spPr/>
        <p:txBody>
          <a:bodyPr/>
          <a:lstStyle/>
          <a:p>
            <a:r>
              <a:rPr lang="en-US" dirty="0"/>
              <a:t>Front-end to LUKS/dm-crypt.</a:t>
            </a:r>
          </a:p>
          <a:p>
            <a:endParaRPr lang="en-US" dirty="0"/>
          </a:p>
        </p:txBody>
      </p:sp>
      <p:graphicFrame>
        <p:nvGraphicFramePr>
          <p:cNvPr id="6" name="Group 23">
            <a:extLst>
              <a:ext uri="{FF2B5EF4-FFF2-40B4-BE49-F238E27FC236}">
                <a16:creationId xmlns:a16="http://schemas.microsoft.com/office/drawing/2014/main" id="{0773F9FD-353B-4E26-8EEF-D13339873D74}"/>
              </a:ext>
            </a:extLst>
          </p:cNvPr>
          <p:cNvGraphicFramePr>
            <a:graphicFrameLocks noGrp="1"/>
          </p:cNvGraphicFramePr>
          <p:nvPr>
            <p:extLst>
              <p:ext uri="{D42A27DB-BD31-4B8C-83A1-F6EECF244321}">
                <p14:modId xmlns:p14="http://schemas.microsoft.com/office/powerpoint/2010/main" val="1944687823"/>
              </p:ext>
            </p:extLst>
          </p:nvPr>
        </p:nvGraphicFramePr>
        <p:xfrm>
          <a:off x="1563678" y="1697342"/>
          <a:ext cx="6012064" cy="2133600"/>
        </p:xfrm>
        <a:graphic>
          <a:graphicData uri="http://schemas.openxmlformats.org/drawingml/2006/table">
            <a:tbl>
              <a:tblPr/>
              <a:tblGrid>
                <a:gridCol w="1570515">
                  <a:extLst>
                    <a:ext uri="{9D8B030D-6E8A-4147-A177-3AD203B41FA5}">
                      <a16:colId xmlns:a16="http://schemas.microsoft.com/office/drawing/2014/main" val="20000"/>
                    </a:ext>
                  </a:extLst>
                </a:gridCol>
                <a:gridCol w="4441549">
                  <a:extLst>
                    <a:ext uri="{9D8B030D-6E8A-4147-A177-3AD203B41FA5}">
                      <a16:colId xmlns:a16="http://schemas.microsoft.com/office/drawing/2014/main" val="20001"/>
                    </a:ext>
                  </a:extLst>
                </a:gridCol>
              </a:tblGrid>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LUKS Action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luksFormat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Format storage device using LUKS.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isLuks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Check if device is LUKS-formatted.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048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luksOpen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Open LUKS storage device for mapping.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048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luksClose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Remove LUKS storage device from mapping.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65105696"/>
                  </a:ext>
                </a:extLst>
              </a:tr>
              <a:tr h="3048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luksAddKey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Associate new key material with LUKS device.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07031777"/>
                  </a:ext>
                </a:extLst>
              </a:tr>
              <a:tr h="3048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luksDelKey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Remove key material from LUKS device.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33272397"/>
                  </a:ext>
                </a:extLst>
              </a:tr>
            </a:tbl>
          </a:graphicData>
        </a:graphic>
      </p:graphicFrame>
    </p:spTree>
    <p:extLst>
      <p:ext uri="{BB962C8B-B14F-4D97-AF65-F5344CB8AC3E}">
        <p14:creationId xmlns:p14="http://schemas.microsoft.com/office/powerpoint/2010/main" val="5180929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27FD-33C3-46A7-95C5-9CF95669B267}"/>
              </a:ext>
            </a:extLst>
          </p:cNvPr>
          <p:cNvSpPr>
            <a:spLocks noGrp="1"/>
          </p:cNvSpPr>
          <p:nvPr>
            <p:ph type="title"/>
          </p:nvPr>
        </p:nvSpPr>
        <p:spPr/>
        <p:txBody>
          <a:bodyPr/>
          <a:lstStyle/>
          <a:p>
            <a:r>
              <a:rPr lang="en-US" dirty="0"/>
              <a:t>The </a:t>
            </a:r>
            <a:r>
              <a:rPr lang="en-US" dirty="0">
                <a:latin typeface="Cutive Mono" panose="020B0604020202020204" charset="0"/>
              </a:rPr>
              <a:t>xz</a:t>
            </a:r>
            <a:r>
              <a:rPr lang="en-US" dirty="0"/>
              <a:t> Command (Slide 1 of 2)</a:t>
            </a:r>
          </a:p>
        </p:txBody>
      </p:sp>
      <p:sp>
        <p:nvSpPr>
          <p:cNvPr id="3" name="Slide Number Placeholder 2">
            <a:extLst>
              <a:ext uri="{FF2B5EF4-FFF2-40B4-BE49-F238E27FC236}">
                <a16:creationId xmlns:a16="http://schemas.microsoft.com/office/drawing/2014/main" id="{7DE812F4-1AFA-4F0A-A406-73444B3D5D91}"/>
              </a:ext>
            </a:extLst>
          </p:cNvPr>
          <p:cNvSpPr>
            <a:spLocks noGrp="1"/>
          </p:cNvSpPr>
          <p:nvPr>
            <p:ph type="sldNum" sz="quarter" idx="4"/>
          </p:nvPr>
        </p:nvSpPr>
        <p:spPr/>
        <p:txBody>
          <a:bodyPr/>
          <a:lstStyle/>
          <a:p>
            <a:fld id="{2066355A-084C-D24E-9AD2-7E4FC41EA627}" type="slidenum">
              <a:rPr lang="en-US" smtClean="0"/>
              <a:pPr/>
              <a:t>140</a:t>
            </a:fld>
            <a:endParaRPr lang="en-US" dirty="0"/>
          </a:p>
        </p:txBody>
      </p:sp>
      <p:sp>
        <p:nvSpPr>
          <p:cNvPr id="4" name="Content Placeholder 3">
            <a:extLst>
              <a:ext uri="{FF2B5EF4-FFF2-40B4-BE49-F238E27FC236}">
                <a16:creationId xmlns:a16="http://schemas.microsoft.com/office/drawing/2014/main" id="{4A2A9183-73A7-4CB6-9B62-6EF4C639912B}"/>
              </a:ext>
            </a:extLst>
          </p:cNvPr>
          <p:cNvSpPr>
            <a:spLocks noGrp="1"/>
          </p:cNvSpPr>
          <p:nvPr>
            <p:ph idx="1"/>
          </p:nvPr>
        </p:nvSpPr>
        <p:spPr/>
        <p:txBody>
          <a:bodyPr/>
          <a:lstStyle/>
          <a:p>
            <a:r>
              <a:rPr lang="en-US" dirty="0"/>
              <a:t>Similar in function to </a:t>
            </a:r>
            <a:r>
              <a:rPr lang="en-US" dirty="0">
                <a:latin typeface="Cutive Mono" panose="020B0604020202020204" charset="0"/>
              </a:rPr>
              <a:t>gzip</a:t>
            </a:r>
            <a:r>
              <a:rPr lang="en-US" dirty="0"/>
              <a:t>, but works with .xz files.</a:t>
            </a:r>
          </a:p>
        </p:txBody>
      </p:sp>
      <p:graphicFrame>
        <p:nvGraphicFramePr>
          <p:cNvPr id="5" name="Group 23">
            <a:extLst>
              <a:ext uri="{FF2B5EF4-FFF2-40B4-BE49-F238E27FC236}">
                <a16:creationId xmlns:a16="http://schemas.microsoft.com/office/drawing/2014/main" id="{E4CDCC0C-3198-468C-A5B9-63660841DD07}"/>
              </a:ext>
            </a:extLst>
          </p:cNvPr>
          <p:cNvGraphicFramePr>
            <a:graphicFrameLocks noGrp="1"/>
          </p:cNvGraphicFramePr>
          <p:nvPr>
            <p:extLst>
              <p:ext uri="{D42A27DB-BD31-4B8C-83A1-F6EECF244321}">
                <p14:modId xmlns:p14="http://schemas.microsoft.com/office/powerpoint/2010/main" val="2225693085"/>
              </p:ext>
            </p:extLst>
          </p:nvPr>
        </p:nvGraphicFramePr>
        <p:xfrm>
          <a:off x="1584876" y="1666862"/>
          <a:ext cx="5969668" cy="2194560"/>
        </p:xfrm>
        <a:graphic>
          <a:graphicData uri="http://schemas.openxmlformats.org/drawingml/2006/table">
            <a:tbl>
              <a:tblPr/>
              <a:tblGrid>
                <a:gridCol w="993842">
                  <a:extLst>
                    <a:ext uri="{9D8B030D-6E8A-4147-A177-3AD203B41FA5}">
                      <a16:colId xmlns:a16="http://schemas.microsoft.com/office/drawing/2014/main" val="20000"/>
                    </a:ext>
                  </a:extLst>
                </a:gridCol>
                <a:gridCol w="4975826">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Decompress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Force compression/decompression.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Suppress all warnings.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368175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name and percentage reduction of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6822295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Perform an integrity check on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55940596"/>
                  </a:ext>
                </a:extLst>
              </a:tr>
            </a:tbl>
          </a:graphicData>
        </a:graphic>
      </p:graphicFrame>
    </p:spTree>
    <p:extLst>
      <p:ext uri="{BB962C8B-B14F-4D97-AF65-F5344CB8AC3E}">
        <p14:creationId xmlns:p14="http://schemas.microsoft.com/office/powerpoint/2010/main" val="1690918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7A588-9BF6-45D4-847A-9F955666277F}"/>
              </a:ext>
            </a:extLst>
          </p:cNvPr>
          <p:cNvSpPr>
            <a:spLocks noGrp="1"/>
          </p:cNvSpPr>
          <p:nvPr>
            <p:ph type="title"/>
          </p:nvPr>
        </p:nvSpPr>
        <p:spPr/>
        <p:txBody>
          <a:bodyPr/>
          <a:lstStyle/>
          <a:p>
            <a:r>
              <a:rPr lang="en-US" dirty="0"/>
              <a:t>The </a:t>
            </a:r>
            <a:r>
              <a:rPr lang="en-US" dirty="0">
                <a:latin typeface="Cutive Mono" panose="020B0604020202020204" charset="0"/>
              </a:rPr>
              <a:t>xz</a:t>
            </a:r>
            <a:r>
              <a:rPr lang="en-US" dirty="0"/>
              <a:t> Command (Slide 2 of 2)</a:t>
            </a:r>
          </a:p>
        </p:txBody>
      </p:sp>
      <p:sp>
        <p:nvSpPr>
          <p:cNvPr id="3" name="Slide Number Placeholder 2">
            <a:extLst>
              <a:ext uri="{FF2B5EF4-FFF2-40B4-BE49-F238E27FC236}">
                <a16:creationId xmlns:a16="http://schemas.microsoft.com/office/drawing/2014/main" id="{B4CEF6F4-4516-4D6E-A8C6-D2D291F5154E}"/>
              </a:ext>
            </a:extLst>
          </p:cNvPr>
          <p:cNvSpPr>
            <a:spLocks noGrp="1"/>
          </p:cNvSpPr>
          <p:nvPr>
            <p:ph type="sldNum" sz="quarter" idx="4"/>
          </p:nvPr>
        </p:nvSpPr>
        <p:spPr/>
        <p:txBody>
          <a:bodyPr/>
          <a:lstStyle/>
          <a:p>
            <a:fld id="{2066355A-084C-D24E-9AD2-7E4FC41EA627}" type="slidenum">
              <a:rPr lang="en-US" smtClean="0"/>
              <a:pPr/>
              <a:t>141</a:t>
            </a:fld>
            <a:endParaRPr lang="en-US" dirty="0"/>
          </a:p>
        </p:txBody>
      </p:sp>
      <p:pic>
        <p:nvPicPr>
          <p:cNvPr id="4" name="Picture 3">
            <a:extLst>
              <a:ext uri="{FF2B5EF4-FFF2-40B4-BE49-F238E27FC236}">
                <a16:creationId xmlns:a16="http://schemas.microsoft.com/office/drawing/2014/main" id="{5426CED2-89AE-4D94-B661-8F6A9C830D00}"/>
              </a:ext>
            </a:extLst>
          </p:cNvPr>
          <p:cNvPicPr>
            <a:picLocks noChangeAspect="1"/>
          </p:cNvPicPr>
          <p:nvPr/>
        </p:nvPicPr>
        <p:blipFill>
          <a:blip r:embed="rId2"/>
          <a:stretch>
            <a:fillRect/>
          </a:stretch>
        </p:blipFill>
        <p:spPr>
          <a:xfrm>
            <a:off x="1017461" y="1001145"/>
            <a:ext cx="7109079" cy="3442518"/>
          </a:xfrm>
          <a:prstGeom prst="rect">
            <a:avLst/>
          </a:prstGeom>
        </p:spPr>
      </p:pic>
    </p:spTree>
    <p:extLst>
      <p:ext uri="{BB962C8B-B14F-4D97-AF65-F5344CB8AC3E}">
        <p14:creationId xmlns:p14="http://schemas.microsoft.com/office/powerpoint/2010/main" val="15730802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329A-5E17-4209-9C08-AAB8B158D661}"/>
              </a:ext>
            </a:extLst>
          </p:cNvPr>
          <p:cNvSpPr>
            <a:spLocks noGrp="1"/>
          </p:cNvSpPr>
          <p:nvPr>
            <p:ph type="title"/>
          </p:nvPr>
        </p:nvSpPr>
        <p:spPr/>
        <p:txBody>
          <a:bodyPr/>
          <a:lstStyle/>
          <a:p>
            <a:r>
              <a:rPr lang="en-US" dirty="0"/>
              <a:t>The </a:t>
            </a:r>
            <a:r>
              <a:rPr lang="en-US" dirty="0">
                <a:latin typeface="Cutive Mono" panose="020B0604020202020204" charset="0"/>
              </a:rPr>
              <a:t>bzip2</a:t>
            </a:r>
            <a:r>
              <a:rPr lang="en-US" dirty="0"/>
              <a:t> Suite (Slide 1 of 2)</a:t>
            </a:r>
          </a:p>
        </p:txBody>
      </p:sp>
      <p:sp>
        <p:nvSpPr>
          <p:cNvPr id="3" name="Slide Number Placeholder 2">
            <a:extLst>
              <a:ext uri="{FF2B5EF4-FFF2-40B4-BE49-F238E27FC236}">
                <a16:creationId xmlns:a16="http://schemas.microsoft.com/office/drawing/2014/main" id="{ED81DF9E-AB47-48F4-882E-21185D921E54}"/>
              </a:ext>
            </a:extLst>
          </p:cNvPr>
          <p:cNvSpPr>
            <a:spLocks noGrp="1"/>
          </p:cNvSpPr>
          <p:nvPr>
            <p:ph type="sldNum" sz="quarter" idx="4"/>
          </p:nvPr>
        </p:nvSpPr>
        <p:spPr/>
        <p:txBody>
          <a:bodyPr/>
          <a:lstStyle/>
          <a:p>
            <a:fld id="{2066355A-084C-D24E-9AD2-7E4FC41EA627}" type="slidenum">
              <a:rPr lang="en-US" smtClean="0"/>
              <a:pPr/>
              <a:t>142</a:t>
            </a:fld>
            <a:endParaRPr lang="en-US" dirty="0"/>
          </a:p>
        </p:txBody>
      </p:sp>
      <p:sp>
        <p:nvSpPr>
          <p:cNvPr id="4" name="Content Placeholder 3">
            <a:extLst>
              <a:ext uri="{FF2B5EF4-FFF2-40B4-BE49-F238E27FC236}">
                <a16:creationId xmlns:a16="http://schemas.microsoft.com/office/drawing/2014/main" id="{E48E643E-D21C-4FAF-9737-1D5BC932ADF2}"/>
              </a:ext>
            </a:extLst>
          </p:cNvPr>
          <p:cNvSpPr>
            <a:spLocks noGrp="1"/>
          </p:cNvSpPr>
          <p:nvPr>
            <p:ph idx="1"/>
          </p:nvPr>
        </p:nvSpPr>
        <p:spPr/>
        <p:txBody>
          <a:bodyPr/>
          <a:lstStyle/>
          <a:p>
            <a:r>
              <a:rPr lang="en-US" dirty="0"/>
              <a:t>Multiple commands for managing compression.</a:t>
            </a:r>
          </a:p>
        </p:txBody>
      </p:sp>
      <p:graphicFrame>
        <p:nvGraphicFramePr>
          <p:cNvPr id="5" name="Group 23">
            <a:extLst>
              <a:ext uri="{FF2B5EF4-FFF2-40B4-BE49-F238E27FC236}">
                <a16:creationId xmlns:a16="http://schemas.microsoft.com/office/drawing/2014/main" id="{BFE3A365-133A-4C64-8F6B-BE397772B656}"/>
              </a:ext>
            </a:extLst>
          </p:cNvPr>
          <p:cNvGraphicFramePr>
            <a:graphicFrameLocks noGrp="1"/>
          </p:cNvGraphicFramePr>
          <p:nvPr>
            <p:extLst>
              <p:ext uri="{D42A27DB-BD31-4B8C-83A1-F6EECF244321}">
                <p14:modId xmlns:p14="http://schemas.microsoft.com/office/powerpoint/2010/main" val="3801785120"/>
              </p:ext>
            </p:extLst>
          </p:nvPr>
        </p:nvGraphicFramePr>
        <p:xfrm>
          <a:off x="1584876" y="1562588"/>
          <a:ext cx="5969668" cy="2926080"/>
        </p:xfrm>
        <a:graphic>
          <a:graphicData uri="http://schemas.openxmlformats.org/drawingml/2006/table">
            <a:tbl>
              <a:tblPr/>
              <a:tblGrid>
                <a:gridCol w="1406977">
                  <a:extLst>
                    <a:ext uri="{9D8B030D-6E8A-4147-A177-3AD203B41FA5}">
                      <a16:colId xmlns:a16="http://schemas.microsoft.com/office/drawing/2014/main" val="20000"/>
                    </a:ext>
                  </a:extLst>
                </a:gridCol>
                <a:gridCol w="4562691">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bzip2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bunzip2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Decompress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bzcat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Decompress files to stdout.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368175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bzdiff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Run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diff</a:t>
                      </a:r>
                      <a:r>
                        <a:rPr kumimoji="0" lang="en-US" sz="1200" b="0" i="0" u="none" strike="noStrike" kern="1200" cap="none" normalizeH="0" baseline="0" dirty="0">
                          <a:ln>
                            <a:noFill/>
                          </a:ln>
                          <a:solidFill>
                            <a:srgbClr val="45545F"/>
                          </a:solidFill>
                          <a:effectLst/>
                          <a:latin typeface="+mn-lt"/>
                          <a:ea typeface="+mn-ea"/>
                          <a:cs typeface="Calibri"/>
                        </a:rPr>
                        <a:t> on 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6822295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bzip2recover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Recover data from damaged .bz2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5594059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bzless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Run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less</a:t>
                      </a:r>
                      <a:r>
                        <a:rPr kumimoji="0" lang="en-US" sz="1200" b="0" i="0" u="none" strike="noStrike" kern="1200" cap="none" normalizeH="0" baseline="0" dirty="0">
                          <a:ln>
                            <a:noFill/>
                          </a:ln>
                          <a:solidFill>
                            <a:srgbClr val="45545F"/>
                          </a:solidFill>
                          <a:effectLst/>
                          <a:latin typeface="+mn-lt"/>
                          <a:ea typeface="+mn-ea"/>
                          <a:cs typeface="Calibri"/>
                        </a:rPr>
                        <a:t> command on compress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30828607"/>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bzmore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Run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more</a:t>
                      </a:r>
                      <a:r>
                        <a:rPr kumimoji="0" lang="en-US" sz="1200" b="0" i="0" u="none" strike="noStrike" kern="1200" cap="none" normalizeH="0" baseline="0" dirty="0">
                          <a:ln>
                            <a:noFill/>
                          </a:ln>
                          <a:solidFill>
                            <a:srgbClr val="45545F"/>
                          </a:solidFill>
                          <a:effectLst/>
                          <a:latin typeface="+mn-lt"/>
                          <a:ea typeface="+mn-ea"/>
                          <a:cs typeface="Calibri"/>
                        </a:rPr>
                        <a:t> command on compressed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81854227"/>
                  </a:ext>
                </a:extLst>
              </a:tr>
            </a:tbl>
          </a:graphicData>
        </a:graphic>
      </p:graphicFrame>
    </p:spTree>
    <p:extLst>
      <p:ext uri="{BB962C8B-B14F-4D97-AF65-F5344CB8AC3E}">
        <p14:creationId xmlns:p14="http://schemas.microsoft.com/office/powerpoint/2010/main" val="17743767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77E438-2CCF-4FEF-BECB-5B3A9DC543C2}"/>
              </a:ext>
            </a:extLst>
          </p:cNvPr>
          <p:cNvSpPr>
            <a:spLocks noGrp="1"/>
          </p:cNvSpPr>
          <p:nvPr>
            <p:ph type="title"/>
          </p:nvPr>
        </p:nvSpPr>
        <p:spPr/>
        <p:txBody>
          <a:bodyPr/>
          <a:lstStyle/>
          <a:p>
            <a:r>
              <a:rPr lang="en-US" dirty="0"/>
              <a:t>The </a:t>
            </a:r>
            <a:r>
              <a:rPr lang="en-US" dirty="0">
                <a:latin typeface="Cutive Mono" panose="020B0604020202020204" charset="0"/>
              </a:rPr>
              <a:t>bzip2</a:t>
            </a:r>
            <a:r>
              <a:rPr lang="en-US" dirty="0"/>
              <a:t> Suite (Slide 2 of 2)</a:t>
            </a:r>
          </a:p>
        </p:txBody>
      </p:sp>
      <p:sp>
        <p:nvSpPr>
          <p:cNvPr id="3" name="Slide Number Placeholder 2">
            <a:extLst>
              <a:ext uri="{FF2B5EF4-FFF2-40B4-BE49-F238E27FC236}">
                <a16:creationId xmlns:a16="http://schemas.microsoft.com/office/drawing/2014/main" id="{EAEC367A-3E00-4E0D-848A-2DFD1D70C89E}"/>
              </a:ext>
            </a:extLst>
          </p:cNvPr>
          <p:cNvSpPr>
            <a:spLocks noGrp="1"/>
          </p:cNvSpPr>
          <p:nvPr>
            <p:ph type="sldNum" sz="quarter" idx="4"/>
          </p:nvPr>
        </p:nvSpPr>
        <p:spPr/>
        <p:txBody>
          <a:bodyPr/>
          <a:lstStyle/>
          <a:p>
            <a:fld id="{2066355A-084C-D24E-9AD2-7E4FC41EA627}" type="slidenum">
              <a:rPr lang="en-US" smtClean="0"/>
              <a:pPr/>
              <a:t>143</a:t>
            </a:fld>
            <a:endParaRPr lang="en-US" dirty="0"/>
          </a:p>
        </p:txBody>
      </p:sp>
      <p:pic>
        <p:nvPicPr>
          <p:cNvPr id="4" name="Picture 3">
            <a:extLst>
              <a:ext uri="{FF2B5EF4-FFF2-40B4-BE49-F238E27FC236}">
                <a16:creationId xmlns:a16="http://schemas.microsoft.com/office/drawing/2014/main" id="{BE6C8232-32E7-4ECC-B6D5-6CF305E0FB55}"/>
              </a:ext>
            </a:extLst>
          </p:cNvPr>
          <p:cNvPicPr>
            <a:picLocks noChangeAspect="1"/>
          </p:cNvPicPr>
          <p:nvPr/>
        </p:nvPicPr>
        <p:blipFill>
          <a:blip r:embed="rId2"/>
          <a:stretch>
            <a:fillRect/>
          </a:stretch>
        </p:blipFill>
        <p:spPr>
          <a:xfrm>
            <a:off x="1083717" y="1033229"/>
            <a:ext cx="6976567" cy="3378350"/>
          </a:xfrm>
          <a:prstGeom prst="rect">
            <a:avLst/>
          </a:prstGeom>
        </p:spPr>
      </p:pic>
    </p:spTree>
    <p:extLst>
      <p:ext uri="{BB962C8B-B14F-4D97-AF65-F5344CB8AC3E}">
        <p14:creationId xmlns:p14="http://schemas.microsoft.com/office/powerpoint/2010/main" val="30184832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8048-D591-44B6-B134-B0E87965BDAD}"/>
              </a:ext>
            </a:extLst>
          </p:cNvPr>
          <p:cNvSpPr>
            <a:spLocks noGrp="1"/>
          </p:cNvSpPr>
          <p:nvPr>
            <p:ph type="title"/>
          </p:nvPr>
        </p:nvSpPr>
        <p:spPr/>
        <p:txBody>
          <a:bodyPr/>
          <a:lstStyle/>
          <a:p>
            <a:r>
              <a:rPr lang="en-US" dirty="0"/>
              <a:t>The </a:t>
            </a:r>
            <a:r>
              <a:rPr lang="en-US" dirty="0">
                <a:latin typeface="Cutive Mono" panose="020B0604020202020204" charset="0"/>
              </a:rPr>
              <a:t>zip</a:t>
            </a:r>
            <a:r>
              <a:rPr lang="en-US" dirty="0"/>
              <a:t> Command</a:t>
            </a:r>
          </a:p>
        </p:txBody>
      </p:sp>
      <p:sp>
        <p:nvSpPr>
          <p:cNvPr id="3" name="Slide Number Placeholder 2">
            <a:extLst>
              <a:ext uri="{FF2B5EF4-FFF2-40B4-BE49-F238E27FC236}">
                <a16:creationId xmlns:a16="http://schemas.microsoft.com/office/drawing/2014/main" id="{C8B3E0BD-1E46-4B77-9292-5F3C1F54CC08}"/>
              </a:ext>
            </a:extLst>
          </p:cNvPr>
          <p:cNvSpPr>
            <a:spLocks noGrp="1"/>
          </p:cNvSpPr>
          <p:nvPr>
            <p:ph type="sldNum" sz="quarter" idx="4"/>
          </p:nvPr>
        </p:nvSpPr>
        <p:spPr/>
        <p:txBody>
          <a:bodyPr/>
          <a:lstStyle/>
          <a:p>
            <a:fld id="{2066355A-084C-D24E-9AD2-7E4FC41EA627}" type="slidenum">
              <a:rPr lang="en-US" smtClean="0"/>
              <a:pPr/>
              <a:t>144</a:t>
            </a:fld>
            <a:endParaRPr lang="en-US" dirty="0"/>
          </a:p>
        </p:txBody>
      </p:sp>
      <p:sp>
        <p:nvSpPr>
          <p:cNvPr id="4" name="Content Placeholder 3">
            <a:extLst>
              <a:ext uri="{FF2B5EF4-FFF2-40B4-BE49-F238E27FC236}">
                <a16:creationId xmlns:a16="http://schemas.microsoft.com/office/drawing/2014/main" id="{59248F08-E267-4D54-BA3F-8377D618826A}"/>
              </a:ext>
            </a:extLst>
          </p:cNvPr>
          <p:cNvSpPr>
            <a:spLocks noGrp="1"/>
          </p:cNvSpPr>
          <p:nvPr>
            <p:ph idx="1"/>
          </p:nvPr>
        </p:nvSpPr>
        <p:spPr/>
        <p:txBody>
          <a:bodyPr/>
          <a:lstStyle/>
          <a:p>
            <a:r>
              <a:rPr lang="en-US" dirty="0"/>
              <a:t>Performs both compression and archiving.</a:t>
            </a:r>
          </a:p>
        </p:txBody>
      </p:sp>
      <p:graphicFrame>
        <p:nvGraphicFramePr>
          <p:cNvPr id="5" name="Group 23">
            <a:extLst>
              <a:ext uri="{FF2B5EF4-FFF2-40B4-BE49-F238E27FC236}">
                <a16:creationId xmlns:a16="http://schemas.microsoft.com/office/drawing/2014/main" id="{278FAA85-BC7B-470D-8DD9-55A415B0F17E}"/>
              </a:ext>
            </a:extLst>
          </p:cNvPr>
          <p:cNvGraphicFramePr>
            <a:graphicFrameLocks noGrp="1"/>
          </p:cNvGraphicFramePr>
          <p:nvPr>
            <p:extLst>
              <p:ext uri="{D42A27DB-BD31-4B8C-83A1-F6EECF244321}">
                <p14:modId xmlns:p14="http://schemas.microsoft.com/office/powerpoint/2010/main" val="2789558278"/>
              </p:ext>
            </p:extLst>
          </p:nvPr>
        </p:nvGraphicFramePr>
        <p:xfrm>
          <a:off x="1584876" y="1666862"/>
          <a:ext cx="5969668" cy="2194560"/>
        </p:xfrm>
        <a:graphic>
          <a:graphicData uri="http://schemas.openxmlformats.org/drawingml/2006/table">
            <a:tbl>
              <a:tblPr/>
              <a:tblGrid>
                <a:gridCol w="993842">
                  <a:extLst>
                    <a:ext uri="{9D8B030D-6E8A-4147-A177-3AD203B41FA5}">
                      <a16:colId xmlns:a16="http://schemas.microsoft.com/office/drawing/2014/main" val="20000"/>
                    </a:ext>
                  </a:extLst>
                </a:gridCol>
                <a:gridCol w="4975826">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Delete entries in archive.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Encrypt archive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Fix a corrupted archive.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368175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recursion.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6822295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Perform an integrity check on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55940596"/>
                  </a:ext>
                </a:extLst>
              </a:tr>
            </a:tbl>
          </a:graphicData>
        </a:graphic>
      </p:graphicFrame>
    </p:spTree>
    <p:extLst>
      <p:ext uri="{BB962C8B-B14F-4D97-AF65-F5344CB8AC3E}">
        <p14:creationId xmlns:p14="http://schemas.microsoft.com/office/powerpoint/2010/main" val="28823558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63EC6-AB9B-4646-875E-62542866AE9B}"/>
              </a:ext>
            </a:extLst>
          </p:cNvPr>
          <p:cNvSpPr>
            <a:spLocks noGrp="1"/>
          </p:cNvSpPr>
          <p:nvPr>
            <p:ph type="title"/>
          </p:nvPr>
        </p:nvSpPr>
        <p:spPr/>
        <p:txBody>
          <a:bodyPr/>
          <a:lstStyle/>
          <a:p>
            <a:r>
              <a:rPr lang="en-US" dirty="0"/>
              <a:t>Which Compression Method Should You Choose?</a:t>
            </a:r>
          </a:p>
        </p:txBody>
      </p:sp>
      <p:sp>
        <p:nvSpPr>
          <p:cNvPr id="4" name="Slide Number Placeholder 3">
            <a:extLst>
              <a:ext uri="{FF2B5EF4-FFF2-40B4-BE49-F238E27FC236}">
                <a16:creationId xmlns:a16="http://schemas.microsoft.com/office/drawing/2014/main" id="{EEF1E1EB-FFBA-4EE5-BE55-C6B7A0D462B6}"/>
              </a:ext>
            </a:extLst>
          </p:cNvPr>
          <p:cNvSpPr>
            <a:spLocks noGrp="1"/>
          </p:cNvSpPr>
          <p:nvPr>
            <p:ph type="sldNum" sz="quarter" idx="4"/>
          </p:nvPr>
        </p:nvSpPr>
        <p:spPr/>
        <p:txBody>
          <a:bodyPr/>
          <a:lstStyle/>
          <a:p>
            <a:fld id="{2066355A-084C-D24E-9AD2-7E4FC41EA627}" type="slidenum">
              <a:rPr lang="en-US" smtClean="0"/>
              <a:pPr/>
              <a:t>145</a:t>
            </a:fld>
            <a:endParaRPr lang="en-US" dirty="0"/>
          </a:p>
        </p:txBody>
      </p:sp>
      <p:sp>
        <p:nvSpPr>
          <p:cNvPr id="6" name="Content Placeholder 5">
            <a:extLst>
              <a:ext uri="{FF2B5EF4-FFF2-40B4-BE49-F238E27FC236}">
                <a16:creationId xmlns:a16="http://schemas.microsoft.com/office/drawing/2014/main" id="{673CF3D8-14EC-4AA9-BD06-2F10F99BAE33}"/>
              </a:ext>
            </a:extLst>
          </p:cNvPr>
          <p:cNvSpPr>
            <a:spLocks noGrp="1"/>
          </p:cNvSpPr>
          <p:nvPr>
            <p:ph idx="1"/>
          </p:nvPr>
        </p:nvSpPr>
        <p:spPr/>
        <p:txBody>
          <a:bodyPr/>
          <a:lstStyle/>
          <a:p>
            <a:r>
              <a:rPr lang="en-US" sz="1600" dirty="0"/>
              <a:t>Decision must be based on your own needs.</a:t>
            </a:r>
          </a:p>
          <a:p>
            <a:r>
              <a:rPr lang="en-US" sz="1600" dirty="0"/>
              <a:t>Important factors are speed and ratio.</a:t>
            </a:r>
          </a:p>
          <a:p>
            <a:r>
              <a:rPr lang="en-US" sz="1600" dirty="0"/>
              <a:t>Tests have been conducted.</a:t>
            </a:r>
          </a:p>
          <a:p>
            <a:r>
              <a:rPr lang="en-US" sz="1600" dirty="0"/>
              <a:t>Recommendations:</a:t>
            </a:r>
          </a:p>
          <a:p>
            <a:pPr lvl="1"/>
            <a:r>
              <a:rPr lang="en-US" sz="1400" dirty="0">
                <a:latin typeface="Cutive Mono" panose="020B0604020202020204" charset="0"/>
              </a:rPr>
              <a:t>gzip</a:t>
            </a:r>
            <a:r>
              <a:rPr lang="en-US" sz="1400" dirty="0"/>
              <a:t> when time is the biggest factor.</a:t>
            </a:r>
          </a:p>
          <a:p>
            <a:pPr lvl="1"/>
            <a:r>
              <a:rPr lang="en-US" sz="1400" dirty="0">
                <a:latin typeface="Cutive Mono" panose="020B0604020202020204" charset="0"/>
              </a:rPr>
              <a:t>xz</a:t>
            </a:r>
            <a:r>
              <a:rPr lang="en-US" sz="1400" dirty="0"/>
              <a:t> when storage space is the biggest factor.</a:t>
            </a:r>
          </a:p>
          <a:p>
            <a:pPr lvl="1"/>
            <a:r>
              <a:rPr lang="en-US" sz="1400" dirty="0">
                <a:latin typeface="Cutive Mono" panose="020B0604020202020204" charset="0"/>
              </a:rPr>
              <a:t>bzip2</a:t>
            </a:r>
            <a:r>
              <a:rPr lang="en-US" sz="1400" dirty="0"/>
              <a:t> to strike a balance.</a:t>
            </a:r>
          </a:p>
        </p:txBody>
      </p:sp>
    </p:spTree>
    <p:extLst>
      <p:ext uri="{BB962C8B-B14F-4D97-AF65-F5344CB8AC3E}">
        <p14:creationId xmlns:p14="http://schemas.microsoft.com/office/powerpoint/2010/main" val="29719959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C10F39-2513-48A8-9CAC-EE79515F7F3B}"/>
              </a:ext>
            </a:extLst>
          </p:cNvPr>
          <p:cNvSpPr>
            <a:spLocks noGrp="1"/>
          </p:cNvSpPr>
          <p:nvPr>
            <p:ph idx="1"/>
          </p:nvPr>
        </p:nvSpPr>
        <p:spPr/>
        <p:txBody>
          <a:bodyPr/>
          <a:lstStyle/>
          <a:p>
            <a:r>
              <a:rPr lang="en-US" dirty="0"/>
              <a:t>Archives take up just as much data as the files they hold.</a:t>
            </a:r>
          </a:p>
          <a:p>
            <a:r>
              <a:rPr lang="en-US" dirty="0"/>
              <a:t>This is a waste of space.</a:t>
            </a:r>
          </a:p>
          <a:p>
            <a:r>
              <a:rPr lang="en-US" dirty="0"/>
              <a:t>You'll compress the archives to take up less space without losing data.</a:t>
            </a:r>
          </a:p>
          <a:p>
            <a:r>
              <a:rPr lang="en-US" dirty="0"/>
              <a:t>You'll try several compression algorithms and compare them.</a:t>
            </a:r>
          </a:p>
        </p:txBody>
      </p:sp>
      <p:sp>
        <p:nvSpPr>
          <p:cNvPr id="5" name="Title 4">
            <a:extLst>
              <a:ext uri="{FF2B5EF4-FFF2-40B4-BE49-F238E27FC236}">
                <a16:creationId xmlns:a16="http://schemas.microsoft.com/office/drawing/2014/main" id="{021C8D66-D101-47A1-9CAC-323D4B0B2B23}"/>
              </a:ext>
            </a:extLst>
          </p:cNvPr>
          <p:cNvSpPr>
            <a:spLocks noGrp="1"/>
          </p:cNvSpPr>
          <p:nvPr>
            <p:ph type="title"/>
          </p:nvPr>
        </p:nvSpPr>
        <p:spPr/>
        <p:txBody>
          <a:bodyPr/>
          <a:lstStyle/>
          <a:p>
            <a:r>
              <a:rPr lang="en-US" dirty="0"/>
              <a:t>Activity: Compressing Files</a:t>
            </a:r>
          </a:p>
        </p:txBody>
      </p:sp>
      <p:sp>
        <p:nvSpPr>
          <p:cNvPr id="3" name="Slide Number Placeholder 2">
            <a:extLst>
              <a:ext uri="{FF2B5EF4-FFF2-40B4-BE49-F238E27FC236}">
                <a16:creationId xmlns:a16="http://schemas.microsoft.com/office/drawing/2014/main" id="{D3B396A3-AC58-42A3-96B9-19AE970B8534}"/>
              </a:ext>
            </a:extLst>
          </p:cNvPr>
          <p:cNvSpPr>
            <a:spLocks noGrp="1"/>
          </p:cNvSpPr>
          <p:nvPr>
            <p:ph type="sldNum" sz="quarter" idx="4"/>
          </p:nvPr>
        </p:nvSpPr>
        <p:spPr/>
        <p:txBody>
          <a:bodyPr/>
          <a:lstStyle/>
          <a:p>
            <a:fld id="{2066355A-084C-D24E-9AD2-7E4FC41EA627}" type="slidenum">
              <a:rPr lang="en-US" smtClean="0"/>
              <a:pPr/>
              <a:t>146</a:t>
            </a:fld>
            <a:endParaRPr lang="en-US" dirty="0"/>
          </a:p>
        </p:txBody>
      </p:sp>
    </p:spTree>
    <p:extLst>
      <p:ext uri="{BB962C8B-B14F-4D97-AF65-F5344CB8AC3E}">
        <p14:creationId xmlns:p14="http://schemas.microsoft.com/office/powerpoint/2010/main" val="16856439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EA8F7C-F12D-4D68-BB83-2E9FE608808B}"/>
              </a:ext>
            </a:extLst>
          </p:cNvPr>
          <p:cNvSpPr>
            <a:spLocks noGrp="1"/>
          </p:cNvSpPr>
          <p:nvPr>
            <p:ph type="title"/>
          </p:nvPr>
        </p:nvSpPr>
        <p:spPr/>
        <p:txBody>
          <a:bodyPr/>
          <a:lstStyle/>
          <a:p>
            <a:r>
              <a:rPr lang="en-US" dirty="0"/>
              <a:t>Integrity Checking</a:t>
            </a:r>
          </a:p>
        </p:txBody>
      </p:sp>
      <p:sp>
        <p:nvSpPr>
          <p:cNvPr id="7" name="Text Placeholder 6">
            <a:extLst>
              <a:ext uri="{FF2B5EF4-FFF2-40B4-BE49-F238E27FC236}">
                <a16:creationId xmlns:a16="http://schemas.microsoft.com/office/drawing/2014/main" id="{3CB71442-A480-4860-9333-B1D840C0C2B8}"/>
              </a:ext>
            </a:extLst>
          </p:cNvPr>
          <p:cNvSpPr>
            <a:spLocks noGrp="1"/>
          </p:cNvSpPr>
          <p:nvPr>
            <p:ph type="body" sz="quarter" idx="13"/>
          </p:nvPr>
        </p:nvSpPr>
        <p:spPr/>
        <p:txBody>
          <a:bodyPr/>
          <a:lstStyle/>
          <a:p>
            <a:r>
              <a:rPr lang="en-US" dirty="0"/>
              <a:t>The process of verifying that data has not been modified, whether intentionally or unintentionally, in any way.</a:t>
            </a:r>
          </a:p>
        </p:txBody>
      </p:sp>
      <p:sp>
        <p:nvSpPr>
          <p:cNvPr id="3" name="Slide Number Placeholder 2">
            <a:extLst>
              <a:ext uri="{FF2B5EF4-FFF2-40B4-BE49-F238E27FC236}">
                <a16:creationId xmlns:a16="http://schemas.microsoft.com/office/drawing/2014/main" id="{9FF4775D-F8B5-49F4-940D-8C2328CC9398}"/>
              </a:ext>
            </a:extLst>
          </p:cNvPr>
          <p:cNvSpPr>
            <a:spLocks noGrp="1"/>
          </p:cNvSpPr>
          <p:nvPr>
            <p:ph type="sldNum" sz="quarter" idx="4"/>
          </p:nvPr>
        </p:nvSpPr>
        <p:spPr/>
        <p:txBody>
          <a:bodyPr/>
          <a:lstStyle/>
          <a:p>
            <a:fld id="{2066355A-084C-D24E-9AD2-7E4FC41EA627}" type="slidenum">
              <a:rPr lang="en-US" smtClean="0"/>
              <a:pPr/>
              <a:t>147</a:t>
            </a:fld>
            <a:endParaRPr lang="en-US" dirty="0"/>
          </a:p>
        </p:txBody>
      </p:sp>
      <p:sp>
        <p:nvSpPr>
          <p:cNvPr id="6" name="Content Placeholder 5">
            <a:extLst>
              <a:ext uri="{FF2B5EF4-FFF2-40B4-BE49-F238E27FC236}">
                <a16:creationId xmlns:a16="http://schemas.microsoft.com/office/drawing/2014/main" id="{A85A20B4-1A97-4602-942E-027BE90916A0}"/>
              </a:ext>
            </a:extLst>
          </p:cNvPr>
          <p:cNvSpPr>
            <a:spLocks noGrp="1"/>
          </p:cNvSpPr>
          <p:nvPr>
            <p:ph idx="1"/>
          </p:nvPr>
        </p:nvSpPr>
        <p:spPr/>
        <p:txBody>
          <a:bodyPr/>
          <a:lstStyle/>
          <a:p>
            <a:r>
              <a:rPr lang="en-US" dirty="0"/>
              <a:t>Validates integrity.</a:t>
            </a:r>
          </a:p>
          <a:p>
            <a:r>
              <a:rPr lang="en-US" dirty="0"/>
              <a:t>Perform integrity checking after compiling backups.</a:t>
            </a:r>
          </a:p>
          <a:p>
            <a:pPr lvl="1"/>
            <a:r>
              <a:rPr lang="en-US" dirty="0"/>
              <a:t>Confirm data hasn't changed.</a:t>
            </a:r>
          </a:p>
          <a:p>
            <a:pPr lvl="1"/>
            <a:r>
              <a:rPr lang="en-US" dirty="0"/>
              <a:t>Avoid storing corrupted archives.</a:t>
            </a:r>
          </a:p>
          <a:p>
            <a:r>
              <a:rPr lang="en-US" dirty="0"/>
              <a:t>Several methods enable integrity checking.</a:t>
            </a:r>
          </a:p>
          <a:p>
            <a:r>
              <a:rPr lang="en-US" dirty="0"/>
              <a:t>Hashing is common.</a:t>
            </a:r>
          </a:p>
          <a:p>
            <a:pPr lvl="1"/>
            <a:r>
              <a:rPr lang="en-US" dirty="0"/>
              <a:t>Compare hashes to past values.</a:t>
            </a:r>
          </a:p>
          <a:p>
            <a:pPr lvl="1"/>
            <a:r>
              <a:rPr lang="en-US" dirty="0"/>
              <a:t>No change in hash means no change in data.</a:t>
            </a:r>
          </a:p>
        </p:txBody>
      </p:sp>
    </p:spTree>
    <p:extLst>
      <p:ext uri="{BB962C8B-B14F-4D97-AF65-F5344CB8AC3E}">
        <p14:creationId xmlns:p14="http://schemas.microsoft.com/office/powerpoint/2010/main" val="2693921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C08C-6A5B-4995-8880-0ACE0587A55A}"/>
              </a:ext>
            </a:extLst>
          </p:cNvPr>
          <p:cNvSpPr>
            <a:spLocks noGrp="1"/>
          </p:cNvSpPr>
          <p:nvPr>
            <p:ph type="title"/>
          </p:nvPr>
        </p:nvSpPr>
        <p:spPr/>
        <p:txBody>
          <a:bodyPr/>
          <a:lstStyle/>
          <a:p>
            <a:r>
              <a:rPr lang="en-US" dirty="0"/>
              <a:t>Hash Functions</a:t>
            </a:r>
          </a:p>
        </p:txBody>
      </p:sp>
      <p:sp>
        <p:nvSpPr>
          <p:cNvPr id="3" name="Text Placeholder 2">
            <a:extLst>
              <a:ext uri="{FF2B5EF4-FFF2-40B4-BE49-F238E27FC236}">
                <a16:creationId xmlns:a16="http://schemas.microsoft.com/office/drawing/2014/main" id="{FFE0F8BB-7341-42ED-B7CF-C5DF26FA5FAC}"/>
              </a:ext>
            </a:extLst>
          </p:cNvPr>
          <p:cNvSpPr>
            <a:spLocks noGrp="1"/>
          </p:cNvSpPr>
          <p:nvPr>
            <p:ph type="body" sz="quarter" idx="13"/>
          </p:nvPr>
        </p:nvSpPr>
        <p:spPr/>
        <p:txBody>
          <a:bodyPr/>
          <a:lstStyle/>
          <a:p>
            <a:r>
              <a:rPr lang="en-US" dirty="0"/>
              <a:t>An algorithm that performs a hashing operation.</a:t>
            </a:r>
          </a:p>
        </p:txBody>
      </p:sp>
      <p:sp>
        <p:nvSpPr>
          <p:cNvPr id="4" name="Slide Number Placeholder 3">
            <a:extLst>
              <a:ext uri="{FF2B5EF4-FFF2-40B4-BE49-F238E27FC236}">
                <a16:creationId xmlns:a16="http://schemas.microsoft.com/office/drawing/2014/main" id="{B6527F9B-47BE-4AA7-A9D7-118991EF2F1D}"/>
              </a:ext>
            </a:extLst>
          </p:cNvPr>
          <p:cNvSpPr>
            <a:spLocks noGrp="1"/>
          </p:cNvSpPr>
          <p:nvPr>
            <p:ph type="sldNum" sz="quarter" idx="4"/>
          </p:nvPr>
        </p:nvSpPr>
        <p:spPr/>
        <p:txBody>
          <a:bodyPr/>
          <a:lstStyle/>
          <a:p>
            <a:fld id="{2066355A-084C-D24E-9AD2-7E4FC41EA627}" type="slidenum">
              <a:rPr lang="en-US" smtClean="0"/>
              <a:pPr/>
              <a:t>148</a:t>
            </a:fld>
            <a:endParaRPr lang="en-US" dirty="0"/>
          </a:p>
        </p:txBody>
      </p:sp>
      <p:sp>
        <p:nvSpPr>
          <p:cNvPr id="5" name="Content Placeholder 4">
            <a:extLst>
              <a:ext uri="{FF2B5EF4-FFF2-40B4-BE49-F238E27FC236}">
                <a16:creationId xmlns:a16="http://schemas.microsoft.com/office/drawing/2014/main" id="{7DDE75CA-AFD5-42C9-81B8-3303C7BDB70C}"/>
              </a:ext>
            </a:extLst>
          </p:cNvPr>
          <p:cNvSpPr>
            <a:spLocks noGrp="1"/>
          </p:cNvSpPr>
          <p:nvPr>
            <p:ph idx="1"/>
          </p:nvPr>
        </p:nvSpPr>
        <p:spPr/>
        <p:txBody>
          <a:bodyPr/>
          <a:lstStyle/>
          <a:p>
            <a:r>
              <a:rPr lang="en-US" sz="1600" dirty="0"/>
              <a:t>Different kinds with different security levels.</a:t>
            </a:r>
          </a:p>
          <a:p>
            <a:r>
              <a:rPr lang="en-US" sz="1600" dirty="0"/>
              <a:t>MD5:</a:t>
            </a:r>
          </a:p>
          <a:p>
            <a:pPr lvl="1"/>
            <a:r>
              <a:rPr lang="en-US" sz="1400" dirty="0"/>
              <a:t>128-bit digest.</a:t>
            </a:r>
          </a:p>
          <a:p>
            <a:pPr lvl="1"/>
            <a:r>
              <a:rPr lang="en-US" sz="1400" dirty="0"/>
              <a:t>In public domain.</a:t>
            </a:r>
          </a:p>
          <a:p>
            <a:pPr lvl="1"/>
            <a:r>
              <a:rPr lang="en-US" sz="1400" dirty="0"/>
              <a:t>Insecure and discouraged from use with sensitive operations.</a:t>
            </a:r>
          </a:p>
          <a:p>
            <a:pPr lvl="1"/>
            <a:r>
              <a:rPr lang="en-US" sz="1400" dirty="0"/>
              <a:t>Still used in integrity checking.</a:t>
            </a:r>
          </a:p>
          <a:p>
            <a:r>
              <a:rPr lang="en-US" sz="1600" dirty="0"/>
              <a:t>SHA:</a:t>
            </a:r>
          </a:p>
          <a:p>
            <a:pPr lvl="1"/>
            <a:r>
              <a:rPr lang="en-US" sz="1400" dirty="0"/>
              <a:t>Modeled after MD5.</a:t>
            </a:r>
          </a:p>
          <a:p>
            <a:pPr lvl="1"/>
            <a:r>
              <a:rPr lang="en-US" sz="1400" dirty="0"/>
              <a:t>More secure.</a:t>
            </a:r>
          </a:p>
          <a:p>
            <a:pPr lvl="1"/>
            <a:r>
              <a:rPr lang="en-US" sz="1400" dirty="0"/>
              <a:t>SHA-1, SHA-256, SHA-384, SHA-512.</a:t>
            </a:r>
          </a:p>
          <a:p>
            <a:pPr lvl="1"/>
            <a:r>
              <a:rPr lang="en-US" sz="1400" dirty="0"/>
              <a:t>SHA-1 is deprecated.</a:t>
            </a:r>
          </a:p>
        </p:txBody>
      </p:sp>
    </p:spTree>
    <p:extLst>
      <p:ext uri="{BB962C8B-B14F-4D97-AF65-F5344CB8AC3E}">
        <p14:creationId xmlns:p14="http://schemas.microsoft.com/office/powerpoint/2010/main" val="10704640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B24250-9DF0-4F1A-9091-5AA8A0DE2E42}"/>
              </a:ext>
            </a:extLst>
          </p:cNvPr>
          <p:cNvSpPr>
            <a:spLocks noGrp="1"/>
          </p:cNvSpPr>
          <p:nvPr>
            <p:ph type="title"/>
          </p:nvPr>
        </p:nvSpPr>
        <p:spPr/>
        <p:txBody>
          <a:bodyPr/>
          <a:lstStyle/>
          <a:p>
            <a:r>
              <a:rPr lang="en-US" dirty="0"/>
              <a:t>The </a:t>
            </a:r>
            <a:r>
              <a:rPr lang="en-US" dirty="0">
                <a:latin typeface="Cutive Mono" panose="020B0604020202020204" charset="0"/>
              </a:rPr>
              <a:t>md5sum</a:t>
            </a:r>
            <a:r>
              <a:rPr lang="en-US" dirty="0"/>
              <a:t> Command</a:t>
            </a:r>
          </a:p>
        </p:txBody>
      </p:sp>
      <p:sp>
        <p:nvSpPr>
          <p:cNvPr id="4" name="Slide Number Placeholder 3">
            <a:extLst>
              <a:ext uri="{FF2B5EF4-FFF2-40B4-BE49-F238E27FC236}">
                <a16:creationId xmlns:a16="http://schemas.microsoft.com/office/drawing/2014/main" id="{885C79F9-2C0E-4C88-9D0A-5CE98F1FACA7}"/>
              </a:ext>
            </a:extLst>
          </p:cNvPr>
          <p:cNvSpPr>
            <a:spLocks noGrp="1"/>
          </p:cNvSpPr>
          <p:nvPr>
            <p:ph type="sldNum" sz="quarter" idx="4"/>
          </p:nvPr>
        </p:nvSpPr>
        <p:spPr/>
        <p:txBody>
          <a:bodyPr/>
          <a:lstStyle/>
          <a:p>
            <a:fld id="{2066355A-084C-D24E-9AD2-7E4FC41EA627}" type="slidenum">
              <a:rPr lang="en-US" smtClean="0"/>
              <a:pPr/>
              <a:t>149</a:t>
            </a:fld>
            <a:endParaRPr lang="en-US" dirty="0"/>
          </a:p>
        </p:txBody>
      </p:sp>
      <p:sp>
        <p:nvSpPr>
          <p:cNvPr id="7" name="Content Placeholder 6">
            <a:extLst>
              <a:ext uri="{FF2B5EF4-FFF2-40B4-BE49-F238E27FC236}">
                <a16:creationId xmlns:a16="http://schemas.microsoft.com/office/drawing/2014/main" id="{E30178BE-D39D-4685-A038-F04C590BA255}"/>
              </a:ext>
            </a:extLst>
          </p:cNvPr>
          <p:cNvSpPr>
            <a:spLocks noGrp="1"/>
          </p:cNvSpPr>
          <p:nvPr>
            <p:ph idx="1"/>
          </p:nvPr>
        </p:nvSpPr>
        <p:spPr/>
        <p:txBody>
          <a:bodyPr/>
          <a:lstStyle/>
          <a:p>
            <a:r>
              <a:rPr lang="en-US" dirty="0"/>
              <a:t>Calculates hash value of file/stdin using MD5.</a:t>
            </a:r>
          </a:p>
          <a:p>
            <a:r>
              <a:rPr lang="en-US" dirty="0"/>
              <a:t>Use </a:t>
            </a:r>
            <a:r>
              <a:rPr lang="en-US" dirty="0">
                <a:latin typeface="Cutive Mono" panose="020B0604020202020204" charset="0"/>
              </a:rPr>
              <a:t>-c</a:t>
            </a:r>
            <a:r>
              <a:rPr lang="en-US" dirty="0"/>
              <a:t> option for checking.</a:t>
            </a:r>
          </a:p>
          <a:p>
            <a:pPr lvl="1"/>
            <a:r>
              <a:rPr lang="en-US" dirty="0"/>
              <a:t>Specify file of file names and associated hashes.</a:t>
            </a:r>
          </a:p>
          <a:p>
            <a:pPr lvl="1"/>
            <a:r>
              <a:rPr lang="en-US" dirty="0"/>
              <a:t>Calculates file hashes and compares them to listed hashes.</a:t>
            </a:r>
          </a:p>
          <a:p>
            <a:pPr lvl="1"/>
            <a:r>
              <a:rPr lang="en-US" dirty="0"/>
              <a:t>For each file: pass, fail, or cannot find.</a:t>
            </a:r>
          </a:p>
          <a:p>
            <a:r>
              <a:rPr lang="en-US" dirty="0"/>
              <a:t>128-bit hash (32 characters in hex).</a:t>
            </a:r>
          </a:p>
          <a:p>
            <a:r>
              <a:rPr lang="en-US" dirty="0"/>
              <a:t>"Linux" string hash:</a:t>
            </a:r>
          </a:p>
          <a:p>
            <a:pPr marL="342900" lvl="1" indent="0">
              <a:buNone/>
            </a:pPr>
            <a:r>
              <a:rPr lang="en-US" dirty="0">
                <a:latin typeface="Cutive Mono" panose="020B0604020202020204" charset="0"/>
              </a:rPr>
              <a:t>edc9f0a5a5d57797bf68e37364743831</a:t>
            </a:r>
          </a:p>
        </p:txBody>
      </p:sp>
    </p:spTree>
    <p:extLst>
      <p:ext uri="{BB962C8B-B14F-4D97-AF65-F5344CB8AC3E}">
        <p14:creationId xmlns:p14="http://schemas.microsoft.com/office/powerpoint/2010/main" val="1766987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42B63E-4C02-4365-A65E-25C07A207AB8}"/>
              </a:ext>
            </a:extLst>
          </p:cNvPr>
          <p:cNvSpPr>
            <a:spLocks noGrp="1"/>
          </p:cNvSpPr>
          <p:nvPr>
            <p:ph type="title"/>
          </p:nvPr>
        </p:nvSpPr>
        <p:spPr/>
        <p:txBody>
          <a:bodyPr/>
          <a:lstStyle/>
          <a:p>
            <a:r>
              <a:rPr lang="en-US" dirty="0"/>
              <a:t>The </a:t>
            </a:r>
            <a:r>
              <a:rPr lang="en-US" dirty="0">
                <a:latin typeface="Cutive Mono" panose="020B0604020202020204" charset="0"/>
              </a:rPr>
              <a:t>cryptsetup</a:t>
            </a:r>
            <a:r>
              <a:rPr lang="en-US" dirty="0"/>
              <a:t> Command (Slide 2 of 2)</a:t>
            </a:r>
          </a:p>
        </p:txBody>
      </p:sp>
      <p:sp>
        <p:nvSpPr>
          <p:cNvPr id="3" name="Slide Number Placeholder 2">
            <a:extLst>
              <a:ext uri="{FF2B5EF4-FFF2-40B4-BE49-F238E27FC236}">
                <a16:creationId xmlns:a16="http://schemas.microsoft.com/office/drawing/2014/main" id="{DABF2C94-D179-407F-9911-767F1B24EBE1}"/>
              </a:ext>
            </a:extLst>
          </p:cNvPr>
          <p:cNvSpPr>
            <a:spLocks noGrp="1"/>
          </p:cNvSpPr>
          <p:nvPr>
            <p:ph type="sldNum" sz="quarter" idx="4"/>
          </p:nvPr>
        </p:nvSpPr>
        <p:spPr/>
        <p:txBody>
          <a:bodyPr/>
          <a:lstStyle/>
          <a:p>
            <a:fld id="{2066355A-084C-D24E-9AD2-7E4FC41EA627}" type="slidenum">
              <a:rPr lang="en-US" smtClean="0"/>
              <a:pPr/>
              <a:t>15</a:t>
            </a:fld>
            <a:endParaRPr lang="en-US" dirty="0"/>
          </a:p>
        </p:txBody>
      </p:sp>
      <p:pic>
        <p:nvPicPr>
          <p:cNvPr id="4" name="Picture 3">
            <a:extLst>
              <a:ext uri="{FF2B5EF4-FFF2-40B4-BE49-F238E27FC236}">
                <a16:creationId xmlns:a16="http://schemas.microsoft.com/office/drawing/2014/main" id="{6384D7C2-2511-4807-9C03-A05A6315AE2B}"/>
              </a:ext>
            </a:extLst>
          </p:cNvPr>
          <p:cNvPicPr>
            <a:picLocks noChangeAspect="1"/>
          </p:cNvPicPr>
          <p:nvPr/>
        </p:nvPicPr>
        <p:blipFill>
          <a:blip r:embed="rId2"/>
          <a:stretch>
            <a:fillRect/>
          </a:stretch>
        </p:blipFill>
        <p:spPr>
          <a:xfrm>
            <a:off x="1075435" y="1089377"/>
            <a:ext cx="6993131" cy="3386371"/>
          </a:xfrm>
          <a:prstGeom prst="rect">
            <a:avLst/>
          </a:prstGeom>
        </p:spPr>
      </p:pic>
    </p:spTree>
    <p:extLst>
      <p:ext uri="{BB962C8B-B14F-4D97-AF65-F5344CB8AC3E}">
        <p14:creationId xmlns:p14="http://schemas.microsoft.com/office/powerpoint/2010/main" val="11446333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8CEC-2676-4545-A953-0B3CDC8707CB}"/>
              </a:ext>
            </a:extLst>
          </p:cNvPr>
          <p:cNvSpPr>
            <a:spLocks noGrp="1"/>
          </p:cNvSpPr>
          <p:nvPr>
            <p:ph type="title"/>
          </p:nvPr>
        </p:nvSpPr>
        <p:spPr/>
        <p:txBody>
          <a:bodyPr/>
          <a:lstStyle/>
          <a:p>
            <a:r>
              <a:rPr lang="en-US" dirty="0"/>
              <a:t>SHA Commands (Slide 1 of 2)</a:t>
            </a:r>
          </a:p>
        </p:txBody>
      </p:sp>
      <p:sp>
        <p:nvSpPr>
          <p:cNvPr id="4" name="Slide Number Placeholder 3">
            <a:extLst>
              <a:ext uri="{FF2B5EF4-FFF2-40B4-BE49-F238E27FC236}">
                <a16:creationId xmlns:a16="http://schemas.microsoft.com/office/drawing/2014/main" id="{F47C458E-EA08-4870-A330-EEB6BCDDBEC0}"/>
              </a:ext>
            </a:extLst>
          </p:cNvPr>
          <p:cNvSpPr>
            <a:spLocks noGrp="1"/>
          </p:cNvSpPr>
          <p:nvPr>
            <p:ph type="sldNum" sz="quarter" idx="4"/>
          </p:nvPr>
        </p:nvSpPr>
        <p:spPr/>
        <p:txBody>
          <a:bodyPr/>
          <a:lstStyle/>
          <a:p>
            <a:fld id="{2066355A-084C-D24E-9AD2-7E4FC41EA627}" type="slidenum">
              <a:rPr lang="en-US" smtClean="0"/>
              <a:pPr/>
              <a:t>150</a:t>
            </a:fld>
            <a:endParaRPr lang="en-US" dirty="0"/>
          </a:p>
        </p:txBody>
      </p:sp>
      <p:sp>
        <p:nvSpPr>
          <p:cNvPr id="6" name="Content Placeholder 5">
            <a:extLst>
              <a:ext uri="{FF2B5EF4-FFF2-40B4-BE49-F238E27FC236}">
                <a16:creationId xmlns:a16="http://schemas.microsoft.com/office/drawing/2014/main" id="{71F2B1FF-6EB4-4ACA-A3CB-88ECDA3A7CB1}"/>
              </a:ext>
            </a:extLst>
          </p:cNvPr>
          <p:cNvSpPr>
            <a:spLocks noGrp="1"/>
          </p:cNvSpPr>
          <p:nvPr>
            <p:ph idx="1"/>
          </p:nvPr>
        </p:nvSpPr>
        <p:spPr/>
        <p:txBody>
          <a:bodyPr/>
          <a:lstStyle/>
          <a:p>
            <a:r>
              <a:rPr lang="en-US" dirty="0"/>
              <a:t>Multiple commands used to calculate SHA values.</a:t>
            </a:r>
          </a:p>
          <a:p>
            <a:pPr lvl="1"/>
            <a:r>
              <a:rPr lang="en-US" dirty="0"/>
              <a:t>All functionally identical to </a:t>
            </a:r>
            <a:r>
              <a:rPr lang="en-US" dirty="0">
                <a:latin typeface="Cutive Mono" panose="020B0604020202020204" charset="0"/>
              </a:rPr>
              <a:t>md5sum</a:t>
            </a:r>
          </a:p>
          <a:p>
            <a:r>
              <a:rPr lang="en-US" dirty="0"/>
              <a:t>Differ based on bit size:</a:t>
            </a:r>
          </a:p>
          <a:p>
            <a:pPr lvl="1"/>
            <a:r>
              <a:rPr lang="en-US" dirty="0">
                <a:latin typeface="Cutive Mono" panose="020B0604020202020204" charset="0"/>
              </a:rPr>
              <a:t>sha1sum</a:t>
            </a:r>
          </a:p>
          <a:p>
            <a:pPr lvl="1"/>
            <a:r>
              <a:rPr lang="en-US" dirty="0">
                <a:latin typeface="Cutive Mono" panose="020B0604020202020204" charset="0"/>
              </a:rPr>
              <a:t>sha256sum</a:t>
            </a:r>
          </a:p>
          <a:p>
            <a:pPr lvl="1"/>
            <a:r>
              <a:rPr lang="en-US" dirty="0">
                <a:latin typeface="Cutive Mono" panose="020B0604020202020204" charset="0"/>
              </a:rPr>
              <a:t>sha384sum</a:t>
            </a:r>
          </a:p>
          <a:p>
            <a:pPr lvl="1"/>
            <a:r>
              <a:rPr lang="en-US" dirty="0">
                <a:latin typeface="Cutive Mono" panose="020B0604020202020204" charset="0"/>
              </a:rPr>
              <a:t>sha512sum</a:t>
            </a:r>
          </a:p>
        </p:txBody>
      </p:sp>
    </p:spTree>
    <p:extLst>
      <p:ext uri="{BB962C8B-B14F-4D97-AF65-F5344CB8AC3E}">
        <p14:creationId xmlns:p14="http://schemas.microsoft.com/office/powerpoint/2010/main" val="9209314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57FE0F-9844-489F-8AEF-0B021006CE99}"/>
              </a:ext>
            </a:extLst>
          </p:cNvPr>
          <p:cNvSpPr>
            <a:spLocks noGrp="1"/>
          </p:cNvSpPr>
          <p:nvPr>
            <p:ph type="title"/>
          </p:nvPr>
        </p:nvSpPr>
        <p:spPr/>
        <p:txBody>
          <a:bodyPr/>
          <a:lstStyle/>
          <a:p>
            <a:r>
              <a:rPr lang="en-US" dirty="0"/>
              <a:t>SHA Commands (Slide 2 of 2)</a:t>
            </a:r>
          </a:p>
        </p:txBody>
      </p:sp>
      <p:sp>
        <p:nvSpPr>
          <p:cNvPr id="3" name="Slide Number Placeholder 2">
            <a:extLst>
              <a:ext uri="{FF2B5EF4-FFF2-40B4-BE49-F238E27FC236}">
                <a16:creationId xmlns:a16="http://schemas.microsoft.com/office/drawing/2014/main" id="{FCB5B937-EED4-4AED-B3C3-1C09CA6933B1}"/>
              </a:ext>
            </a:extLst>
          </p:cNvPr>
          <p:cNvSpPr>
            <a:spLocks noGrp="1"/>
          </p:cNvSpPr>
          <p:nvPr>
            <p:ph type="sldNum" sz="quarter" idx="4"/>
          </p:nvPr>
        </p:nvSpPr>
        <p:spPr/>
        <p:txBody>
          <a:bodyPr/>
          <a:lstStyle/>
          <a:p>
            <a:fld id="{2066355A-084C-D24E-9AD2-7E4FC41EA627}" type="slidenum">
              <a:rPr lang="en-US" smtClean="0"/>
              <a:pPr/>
              <a:t>151</a:t>
            </a:fld>
            <a:endParaRPr lang="en-US" dirty="0"/>
          </a:p>
        </p:txBody>
      </p:sp>
      <p:pic>
        <p:nvPicPr>
          <p:cNvPr id="4" name="Picture 3">
            <a:extLst>
              <a:ext uri="{FF2B5EF4-FFF2-40B4-BE49-F238E27FC236}">
                <a16:creationId xmlns:a16="http://schemas.microsoft.com/office/drawing/2014/main" id="{F306F682-5C1C-42B6-9714-061CF6138010}"/>
              </a:ext>
            </a:extLst>
          </p:cNvPr>
          <p:cNvPicPr>
            <a:picLocks noChangeAspect="1"/>
          </p:cNvPicPr>
          <p:nvPr/>
        </p:nvPicPr>
        <p:blipFill>
          <a:blip r:embed="rId2"/>
          <a:stretch>
            <a:fillRect/>
          </a:stretch>
        </p:blipFill>
        <p:spPr>
          <a:xfrm>
            <a:off x="772223" y="846881"/>
            <a:ext cx="7599555" cy="3449738"/>
          </a:xfrm>
          <a:prstGeom prst="rect">
            <a:avLst/>
          </a:prstGeom>
        </p:spPr>
      </p:pic>
    </p:spTree>
    <p:extLst>
      <p:ext uri="{BB962C8B-B14F-4D97-AF65-F5344CB8AC3E}">
        <p14:creationId xmlns:p14="http://schemas.microsoft.com/office/powerpoint/2010/main" val="4462694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FFFFD8-1B79-4051-93CC-ADABE81501E6}"/>
              </a:ext>
            </a:extLst>
          </p:cNvPr>
          <p:cNvSpPr>
            <a:spLocks noGrp="1"/>
          </p:cNvSpPr>
          <p:nvPr>
            <p:ph type="body" sz="quarter" idx="13"/>
          </p:nvPr>
        </p:nvSpPr>
        <p:spPr/>
        <p:txBody>
          <a:bodyPr/>
          <a:lstStyle/>
          <a:p>
            <a:r>
              <a:rPr lang="en-US" dirty="0"/>
              <a:t>Discussing Backing Up, Restoring, and Verifying Data</a:t>
            </a:r>
          </a:p>
        </p:txBody>
      </p:sp>
      <p:sp>
        <p:nvSpPr>
          <p:cNvPr id="3" name="Slide Number Placeholder 2">
            <a:extLst>
              <a:ext uri="{FF2B5EF4-FFF2-40B4-BE49-F238E27FC236}">
                <a16:creationId xmlns:a16="http://schemas.microsoft.com/office/drawing/2014/main" id="{13C2712F-66B2-4A40-A4A8-BC7D147CDA80}"/>
              </a:ext>
            </a:extLst>
          </p:cNvPr>
          <p:cNvSpPr>
            <a:spLocks noGrp="1"/>
          </p:cNvSpPr>
          <p:nvPr>
            <p:ph type="sldNum" sz="quarter" idx="4"/>
          </p:nvPr>
        </p:nvSpPr>
        <p:spPr/>
        <p:txBody>
          <a:bodyPr/>
          <a:lstStyle/>
          <a:p>
            <a:fld id="{2066355A-084C-D24E-9AD2-7E4FC41EA627}" type="slidenum">
              <a:rPr lang="en-US" smtClean="0"/>
              <a:pPr/>
              <a:t>152</a:t>
            </a:fld>
            <a:endParaRPr lang="en-US" dirty="0"/>
          </a:p>
        </p:txBody>
      </p:sp>
    </p:spTree>
    <p:extLst>
      <p:ext uri="{BB962C8B-B14F-4D97-AF65-F5344CB8AC3E}">
        <p14:creationId xmlns:p14="http://schemas.microsoft.com/office/powerpoint/2010/main" val="29320752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FB502-C12A-E64C-8FA3-FBB033C205B4}"/>
              </a:ext>
            </a:extLst>
          </p:cNvPr>
          <p:cNvSpPr>
            <a:spLocks noGrp="1"/>
          </p:cNvSpPr>
          <p:nvPr>
            <p:ph idx="1"/>
          </p:nvPr>
        </p:nvSpPr>
        <p:spPr/>
        <p:txBody>
          <a:bodyPr/>
          <a:lstStyle/>
          <a:p>
            <a:r>
              <a:rPr lang="en-US" b="1"/>
              <a:t>You </a:t>
            </a:r>
            <a:r>
              <a:rPr lang="en-US" b="1" dirty="0"/>
              <a:t>and your team have devised a backup plan that includes a full backup once a month and then incremental backups between full backups. What are the two primary advantages of this backup scheme?</a:t>
            </a:r>
          </a:p>
          <a:p>
            <a:endParaRPr lang="en-US" b="1" dirty="0"/>
          </a:p>
          <a:p>
            <a:r>
              <a:rPr lang="en-US" b="1" dirty="0"/>
              <a:t>ANSWER:</a:t>
            </a:r>
          </a:p>
          <a:p>
            <a:pPr lvl="1"/>
            <a:r>
              <a:rPr lang="en-US" dirty="0"/>
              <a:t>It takes less time to perform incremental backups and it requires less space for the backups.</a:t>
            </a:r>
          </a:p>
          <a:p>
            <a:endParaRPr lang="en-US" dirty="0"/>
          </a:p>
        </p:txBody>
      </p:sp>
      <p:sp>
        <p:nvSpPr>
          <p:cNvPr id="3" name="Title 2">
            <a:extLst>
              <a:ext uri="{FF2B5EF4-FFF2-40B4-BE49-F238E27FC236}">
                <a16:creationId xmlns:a16="http://schemas.microsoft.com/office/drawing/2014/main" id="{C532C7DF-4678-2142-B667-31C25F18423C}"/>
              </a:ext>
            </a:extLst>
          </p:cNvPr>
          <p:cNvSpPr>
            <a:spLocks noGrp="1"/>
          </p:cNvSpPr>
          <p:nvPr>
            <p:ph type="title"/>
          </p:nvPr>
        </p:nvSpPr>
        <p:spPr>
          <a:xfrm>
            <a:off x="341925" y="148785"/>
            <a:ext cx="8460151" cy="633458"/>
          </a:xfrm>
        </p:spPr>
        <p:txBody>
          <a:bodyPr/>
          <a:lstStyle/>
          <a:p>
            <a:r>
              <a:rPr lang="en-US" dirty="0"/>
              <a:t>Activity 12-15: Discussing Backing Up, Restoring, and Verifying Data</a:t>
            </a:r>
          </a:p>
        </p:txBody>
      </p:sp>
      <p:sp>
        <p:nvSpPr>
          <p:cNvPr id="4" name="Slide Number Placeholder 3">
            <a:extLst>
              <a:ext uri="{FF2B5EF4-FFF2-40B4-BE49-F238E27FC236}">
                <a16:creationId xmlns:a16="http://schemas.microsoft.com/office/drawing/2014/main" id="{2A887C14-4414-7A43-BD06-7A6DE6562752}"/>
              </a:ext>
            </a:extLst>
          </p:cNvPr>
          <p:cNvSpPr>
            <a:spLocks noGrp="1"/>
          </p:cNvSpPr>
          <p:nvPr>
            <p:ph type="sldNum" sz="quarter" idx="4"/>
          </p:nvPr>
        </p:nvSpPr>
        <p:spPr/>
        <p:txBody>
          <a:bodyPr/>
          <a:lstStyle/>
          <a:p>
            <a:fld id="{2066355A-084C-D24E-9AD2-7E4FC41EA627}" type="slidenum">
              <a:rPr lang="en-US" smtClean="0"/>
              <a:pPr/>
              <a:t>153</a:t>
            </a:fld>
            <a:endParaRPr lang="en-US" dirty="0"/>
          </a:p>
        </p:txBody>
      </p:sp>
    </p:spTree>
    <p:extLst>
      <p:ext uri="{BB962C8B-B14F-4D97-AF65-F5344CB8AC3E}">
        <p14:creationId xmlns:p14="http://schemas.microsoft.com/office/powerpoint/2010/main" val="310214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FB502-C12A-E64C-8FA3-FBB033C205B4}"/>
              </a:ext>
            </a:extLst>
          </p:cNvPr>
          <p:cNvSpPr>
            <a:spLocks noGrp="1"/>
          </p:cNvSpPr>
          <p:nvPr>
            <p:ph idx="1"/>
          </p:nvPr>
        </p:nvSpPr>
        <p:spPr/>
        <p:txBody>
          <a:bodyPr/>
          <a:lstStyle/>
          <a:p>
            <a:r>
              <a:rPr lang="en-US" b="1" dirty="0"/>
              <a:t>Your team determines that for certain systems, snapshots are the appropriate backup method for critical storage contents. What is the advantage of a snapshot?</a:t>
            </a:r>
          </a:p>
          <a:p>
            <a:endParaRPr lang="en-US" b="1" dirty="0"/>
          </a:p>
          <a:p>
            <a:r>
              <a:rPr lang="en-US" b="1" dirty="0"/>
              <a:t>ANSWER:</a:t>
            </a:r>
          </a:p>
          <a:p>
            <a:pPr lvl="1"/>
            <a:r>
              <a:rPr lang="en-US" dirty="0"/>
              <a:t>Snapshots can be taken as checkpoints that you can restore to a particular point in time if required.</a:t>
            </a:r>
          </a:p>
          <a:p>
            <a:endParaRPr lang="en-US" dirty="0"/>
          </a:p>
        </p:txBody>
      </p:sp>
      <p:sp>
        <p:nvSpPr>
          <p:cNvPr id="3" name="Title 2">
            <a:extLst>
              <a:ext uri="{FF2B5EF4-FFF2-40B4-BE49-F238E27FC236}">
                <a16:creationId xmlns:a16="http://schemas.microsoft.com/office/drawing/2014/main" id="{C532C7DF-4678-2142-B667-31C25F18423C}"/>
              </a:ext>
            </a:extLst>
          </p:cNvPr>
          <p:cNvSpPr>
            <a:spLocks noGrp="1"/>
          </p:cNvSpPr>
          <p:nvPr>
            <p:ph type="title"/>
          </p:nvPr>
        </p:nvSpPr>
        <p:spPr>
          <a:xfrm>
            <a:off x="341925" y="148785"/>
            <a:ext cx="8460151" cy="633458"/>
          </a:xfrm>
        </p:spPr>
        <p:txBody>
          <a:bodyPr/>
          <a:lstStyle/>
          <a:p>
            <a:r>
              <a:rPr lang="en-US" dirty="0"/>
              <a:t>Activity 12-15: Discussing Backing Up, Restoring, and Verifying Data</a:t>
            </a:r>
          </a:p>
        </p:txBody>
      </p:sp>
      <p:sp>
        <p:nvSpPr>
          <p:cNvPr id="4" name="Slide Number Placeholder 3">
            <a:extLst>
              <a:ext uri="{FF2B5EF4-FFF2-40B4-BE49-F238E27FC236}">
                <a16:creationId xmlns:a16="http://schemas.microsoft.com/office/drawing/2014/main" id="{2A887C14-4414-7A43-BD06-7A6DE6562752}"/>
              </a:ext>
            </a:extLst>
          </p:cNvPr>
          <p:cNvSpPr>
            <a:spLocks noGrp="1"/>
          </p:cNvSpPr>
          <p:nvPr>
            <p:ph type="sldNum" sz="quarter" idx="4"/>
          </p:nvPr>
        </p:nvSpPr>
        <p:spPr/>
        <p:txBody>
          <a:bodyPr/>
          <a:lstStyle/>
          <a:p>
            <a:fld id="{2066355A-084C-D24E-9AD2-7E4FC41EA627}" type="slidenum">
              <a:rPr lang="en-US" smtClean="0"/>
              <a:pPr/>
              <a:t>154</a:t>
            </a:fld>
            <a:endParaRPr lang="en-US" dirty="0"/>
          </a:p>
        </p:txBody>
      </p:sp>
    </p:spTree>
    <p:extLst>
      <p:ext uri="{BB962C8B-B14F-4D97-AF65-F5344CB8AC3E}">
        <p14:creationId xmlns:p14="http://schemas.microsoft.com/office/powerpoint/2010/main" val="13200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FB502-C12A-E64C-8FA3-FBB033C205B4}"/>
              </a:ext>
            </a:extLst>
          </p:cNvPr>
          <p:cNvSpPr>
            <a:spLocks noGrp="1"/>
          </p:cNvSpPr>
          <p:nvPr>
            <p:ph idx="1"/>
          </p:nvPr>
        </p:nvSpPr>
        <p:spPr/>
        <p:txBody>
          <a:bodyPr/>
          <a:lstStyle/>
          <a:p>
            <a:r>
              <a:rPr lang="en-US" b="1" dirty="0"/>
              <a:t>What is the advantage of using an off-site backup and how can you transfer files from the main site to an off-site facility?</a:t>
            </a:r>
          </a:p>
          <a:p>
            <a:endParaRPr lang="en-US" b="1" dirty="0"/>
          </a:p>
          <a:p>
            <a:r>
              <a:rPr lang="en-US" b="1" dirty="0"/>
              <a:t>ANSWER:</a:t>
            </a:r>
          </a:p>
          <a:p>
            <a:pPr lvl="1"/>
            <a:r>
              <a:rPr lang="en-US" dirty="0"/>
              <a:t>The advantage is that, in case of a disaster, the data at the off-site facility is probably safe. You can transfer the files by VPN or by using physical media.</a:t>
            </a:r>
          </a:p>
          <a:p>
            <a:endParaRPr lang="en-US" dirty="0"/>
          </a:p>
        </p:txBody>
      </p:sp>
      <p:sp>
        <p:nvSpPr>
          <p:cNvPr id="3" name="Title 2">
            <a:extLst>
              <a:ext uri="{FF2B5EF4-FFF2-40B4-BE49-F238E27FC236}">
                <a16:creationId xmlns:a16="http://schemas.microsoft.com/office/drawing/2014/main" id="{C532C7DF-4678-2142-B667-31C25F18423C}"/>
              </a:ext>
            </a:extLst>
          </p:cNvPr>
          <p:cNvSpPr>
            <a:spLocks noGrp="1"/>
          </p:cNvSpPr>
          <p:nvPr>
            <p:ph type="title"/>
          </p:nvPr>
        </p:nvSpPr>
        <p:spPr>
          <a:xfrm>
            <a:off x="341925" y="148785"/>
            <a:ext cx="8460151" cy="633458"/>
          </a:xfrm>
        </p:spPr>
        <p:txBody>
          <a:bodyPr/>
          <a:lstStyle/>
          <a:p>
            <a:r>
              <a:rPr lang="en-US" dirty="0"/>
              <a:t>Activity 12-15: Discussing Backing Up, Restoring, and Verifying Data</a:t>
            </a:r>
          </a:p>
        </p:txBody>
      </p:sp>
      <p:sp>
        <p:nvSpPr>
          <p:cNvPr id="4" name="Slide Number Placeholder 3">
            <a:extLst>
              <a:ext uri="{FF2B5EF4-FFF2-40B4-BE49-F238E27FC236}">
                <a16:creationId xmlns:a16="http://schemas.microsoft.com/office/drawing/2014/main" id="{2A887C14-4414-7A43-BD06-7A6DE6562752}"/>
              </a:ext>
            </a:extLst>
          </p:cNvPr>
          <p:cNvSpPr>
            <a:spLocks noGrp="1"/>
          </p:cNvSpPr>
          <p:nvPr>
            <p:ph type="sldNum" sz="quarter" idx="4"/>
          </p:nvPr>
        </p:nvSpPr>
        <p:spPr/>
        <p:txBody>
          <a:bodyPr/>
          <a:lstStyle/>
          <a:p>
            <a:fld id="{2066355A-084C-D24E-9AD2-7E4FC41EA627}" type="slidenum">
              <a:rPr lang="en-US" smtClean="0"/>
              <a:pPr/>
              <a:t>155</a:t>
            </a:fld>
            <a:endParaRPr lang="en-US" dirty="0"/>
          </a:p>
        </p:txBody>
      </p:sp>
    </p:spTree>
    <p:extLst>
      <p:ext uri="{BB962C8B-B14F-4D97-AF65-F5344CB8AC3E}">
        <p14:creationId xmlns:p14="http://schemas.microsoft.com/office/powerpoint/2010/main" val="31449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FB502-C12A-E64C-8FA3-FBB033C205B4}"/>
              </a:ext>
            </a:extLst>
          </p:cNvPr>
          <p:cNvSpPr>
            <a:spLocks noGrp="1"/>
          </p:cNvSpPr>
          <p:nvPr>
            <p:ph idx="1"/>
          </p:nvPr>
        </p:nvSpPr>
        <p:spPr/>
        <p:txBody>
          <a:bodyPr/>
          <a:lstStyle/>
          <a:p>
            <a:r>
              <a:rPr lang="en-US" b="1" dirty="0"/>
              <a:t>There are several automated processes that copy files between servers for backups. These processes use the standard File Transfer Protocol (FTP). What is wrong about using FTP, and what is the better alternative?</a:t>
            </a:r>
          </a:p>
          <a:p>
            <a:endParaRPr lang="en-US" b="1" dirty="0"/>
          </a:p>
          <a:p>
            <a:r>
              <a:rPr lang="en-US" b="1" dirty="0"/>
              <a:t>ANSWER:</a:t>
            </a:r>
          </a:p>
          <a:p>
            <a:pPr lvl="1"/>
            <a:r>
              <a:rPr lang="en-US" dirty="0"/>
              <a:t>FTP data is transferred in plaintext (no encryption). The better alternative is Secure File Transfer Protocol (SFTP), which is encrypted.</a:t>
            </a:r>
          </a:p>
          <a:p>
            <a:endParaRPr lang="en-US" dirty="0"/>
          </a:p>
        </p:txBody>
      </p:sp>
      <p:sp>
        <p:nvSpPr>
          <p:cNvPr id="3" name="Title 2">
            <a:extLst>
              <a:ext uri="{FF2B5EF4-FFF2-40B4-BE49-F238E27FC236}">
                <a16:creationId xmlns:a16="http://schemas.microsoft.com/office/drawing/2014/main" id="{C532C7DF-4678-2142-B667-31C25F18423C}"/>
              </a:ext>
            </a:extLst>
          </p:cNvPr>
          <p:cNvSpPr>
            <a:spLocks noGrp="1"/>
          </p:cNvSpPr>
          <p:nvPr>
            <p:ph type="title"/>
          </p:nvPr>
        </p:nvSpPr>
        <p:spPr>
          <a:xfrm>
            <a:off x="341925" y="148785"/>
            <a:ext cx="8460151" cy="633458"/>
          </a:xfrm>
        </p:spPr>
        <p:txBody>
          <a:bodyPr/>
          <a:lstStyle/>
          <a:p>
            <a:r>
              <a:rPr lang="en-US" dirty="0"/>
              <a:t>Activity 12-15: Discussing Backing Up, Restoring, and Verifying Data</a:t>
            </a:r>
          </a:p>
        </p:txBody>
      </p:sp>
      <p:sp>
        <p:nvSpPr>
          <p:cNvPr id="4" name="Slide Number Placeholder 3">
            <a:extLst>
              <a:ext uri="{FF2B5EF4-FFF2-40B4-BE49-F238E27FC236}">
                <a16:creationId xmlns:a16="http://schemas.microsoft.com/office/drawing/2014/main" id="{2A887C14-4414-7A43-BD06-7A6DE6562752}"/>
              </a:ext>
            </a:extLst>
          </p:cNvPr>
          <p:cNvSpPr>
            <a:spLocks noGrp="1"/>
          </p:cNvSpPr>
          <p:nvPr>
            <p:ph type="sldNum" sz="quarter" idx="4"/>
          </p:nvPr>
        </p:nvSpPr>
        <p:spPr/>
        <p:txBody>
          <a:bodyPr/>
          <a:lstStyle/>
          <a:p>
            <a:fld id="{2066355A-084C-D24E-9AD2-7E4FC41EA627}" type="slidenum">
              <a:rPr lang="en-US" smtClean="0"/>
              <a:pPr/>
              <a:t>156</a:t>
            </a:fld>
            <a:endParaRPr lang="en-US" dirty="0"/>
          </a:p>
        </p:txBody>
      </p:sp>
    </p:spTree>
    <p:extLst>
      <p:ext uri="{BB962C8B-B14F-4D97-AF65-F5344CB8AC3E}">
        <p14:creationId xmlns:p14="http://schemas.microsoft.com/office/powerpoint/2010/main" val="35455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FB502-C12A-E64C-8FA3-FBB033C205B4}"/>
              </a:ext>
            </a:extLst>
          </p:cNvPr>
          <p:cNvSpPr>
            <a:spLocks noGrp="1"/>
          </p:cNvSpPr>
          <p:nvPr>
            <p:ph idx="1"/>
          </p:nvPr>
        </p:nvSpPr>
        <p:spPr/>
        <p:txBody>
          <a:bodyPr/>
          <a:lstStyle/>
          <a:p>
            <a:r>
              <a:rPr lang="en-US" b="1" dirty="0"/>
              <a:t>A senior-level administrator performed an audit on your backups and commended you for using SFTP to encrypt data as it traverses the network and the Internet. However, he introduces you to a new command, </a:t>
            </a:r>
            <a:r>
              <a:rPr lang="en-US" b="1" dirty="0" err="1"/>
              <a:t>rsync</a:t>
            </a:r>
            <a:r>
              <a:rPr lang="en-US" b="1" dirty="0"/>
              <a:t>, that has a particularly interesting advantage over SFTP. What is that advantage?</a:t>
            </a:r>
          </a:p>
          <a:p>
            <a:endParaRPr lang="en-US" b="1" dirty="0"/>
          </a:p>
          <a:p>
            <a:r>
              <a:rPr lang="en-US" b="1" dirty="0"/>
              <a:t>ANSWER:</a:t>
            </a:r>
          </a:p>
          <a:p>
            <a:pPr lvl="1"/>
            <a:r>
              <a:rPr lang="en-US" dirty="0"/>
              <a:t>The </a:t>
            </a:r>
            <a:r>
              <a:rPr lang="en-US" dirty="0" err="1"/>
              <a:t>rsync</a:t>
            </a:r>
            <a:r>
              <a:rPr lang="en-US" dirty="0"/>
              <a:t> command can copy files over SSH, but it also synchronizes (copies differences between) files, rather than copying the entire contents of a directory. Therefore, it saves network bandwidth.</a:t>
            </a:r>
          </a:p>
        </p:txBody>
      </p:sp>
      <p:sp>
        <p:nvSpPr>
          <p:cNvPr id="3" name="Title 2">
            <a:extLst>
              <a:ext uri="{FF2B5EF4-FFF2-40B4-BE49-F238E27FC236}">
                <a16:creationId xmlns:a16="http://schemas.microsoft.com/office/drawing/2014/main" id="{C532C7DF-4678-2142-B667-31C25F18423C}"/>
              </a:ext>
            </a:extLst>
          </p:cNvPr>
          <p:cNvSpPr>
            <a:spLocks noGrp="1"/>
          </p:cNvSpPr>
          <p:nvPr>
            <p:ph type="title"/>
          </p:nvPr>
        </p:nvSpPr>
        <p:spPr>
          <a:xfrm>
            <a:off x="341925" y="148785"/>
            <a:ext cx="8460151" cy="633458"/>
          </a:xfrm>
        </p:spPr>
        <p:txBody>
          <a:bodyPr/>
          <a:lstStyle/>
          <a:p>
            <a:r>
              <a:rPr lang="en-US" dirty="0"/>
              <a:t>Activity 12-15: Discussing Backing Up, Restoring, and Verifying Data</a:t>
            </a:r>
          </a:p>
        </p:txBody>
      </p:sp>
      <p:sp>
        <p:nvSpPr>
          <p:cNvPr id="4" name="Slide Number Placeholder 3">
            <a:extLst>
              <a:ext uri="{FF2B5EF4-FFF2-40B4-BE49-F238E27FC236}">
                <a16:creationId xmlns:a16="http://schemas.microsoft.com/office/drawing/2014/main" id="{2A887C14-4414-7A43-BD06-7A6DE6562752}"/>
              </a:ext>
            </a:extLst>
          </p:cNvPr>
          <p:cNvSpPr>
            <a:spLocks noGrp="1"/>
          </p:cNvSpPr>
          <p:nvPr>
            <p:ph type="sldNum" sz="quarter" idx="4"/>
          </p:nvPr>
        </p:nvSpPr>
        <p:spPr/>
        <p:txBody>
          <a:bodyPr/>
          <a:lstStyle/>
          <a:p>
            <a:fld id="{2066355A-084C-D24E-9AD2-7E4FC41EA627}" type="slidenum">
              <a:rPr lang="en-US" smtClean="0"/>
              <a:pPr/>
              <a:t>157</a:t>
            </a:fld>
            <a:endParaRPr lang="en-US" dirty="0"/>
          </a:p>
        </p:txBody>
      </p:sp>
    </p:spTree>
    <p:extLst>
      <p:ext uri="{BB962C8B-B14F-4D97-AF65-F5344CB8AC3E}">
        <p14:creationId xmlns:p14="http://schemas.microsoft.com/office/powerpoint/2010/main" val="14464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0E50B10-11DC-4FCE-86DC-1BFE22211E61}"/>
              </a:ext>
            </a:extLst>
          </p:cNvPr>
          <p:cNvSpPr>
            <a:spLocks noGrp="1"/>
          </p:cNvSpPr>
          <p:nvPr>
            <p:ph idx="1"/>
          </p:nvPr>
        </p:nvSpPr>
        <p:spPr/>
        <p:txBody>
          <a:bodyPr/>
          <a:lstStyle/>
          <a:p>
            <a:r>
              <a:rPr lang="en-US" dirty="0"/>
              <a:t>Unauthorized users might tamper with prototype data.</a:t>
            </a:r>
          </a:p>
          <a:p>
            <a:r>
              <a:rPr lang="en-US" dirty="0"/>
              <a:t>Data can also become corrupted without it being obvious.</a:t>
            </a:r>
          </a:p>
          <a:p>
            <a:r>
              <a:rPr lang="en-US" dirty="0"/>
              <a:t>You'll run files through hash function.</a:t>
            </a:r>
          </a:p>
          <a:p>
            <a:r>
              <a:rPr lang="en-US" dirty="0"/>
              <a:t>You'll compare those hashes to hashes at a different time.</a:t>
            </a:r>
          </a:p>
          <a:p>
            <a:pPr lvl="1"/>
            <a:r>
              <a:rPr lang="en-US" dirty="0"/>
              <a:t>If they match, you can rest easy.</a:t>
            </a:r>
          </a:p>
          <a:p>
            <a:pPr lvl="1"/>
            <a:r>
              <a:rPr lang="en-US" dirty="0"/>
              <a:t>If they don't, something went wrong.</a:t>
            </a:r>
          </a:p>
        </p:txBody>
      </p:sp>
      <p:sp>
        <p:nvSpPr>
          <p:cNvPr id="5" name="Title 4">
            <a:extLst>
              <a:ext uri="{FF2B5EF4-FFF2-40B4-BE49-F238E27FC236}">
                <a16:creationId xmlns:a16="http://schemas.microsoft.com/office/drawing/2014/main" id="{A0EFBAD7-7E51-4AA6-9A85-BEF622796DF8}"/>
              </a:ext>
            </a:extLst>
          </p:cNvPr>
          <p:cNvSpPr>
            <a:spLocks noGrp="1"/>
          </p:cNvSpPr>
          <p:nvPr>
            <p:ph type="title"/>
          </p:nvPr>
        </p:nvSpPr>
        <p:spPr/>
        <p:txBody>
          <a:bodyPr/>
          <a:lstStyle/>
          <a:p>
            <a:r>
              <a:rPr lang="en-US" dirty="0"/>
              <a:t>Activity: Performing Integrity Checks on Files</a:t>
            </a:r>
          </a:p>
        </p:txBody>
      </p:sp>
      <p:sp>
        <p:nvSpPr>
          <p:cNvPr id="3" name="Slide Number Placeholder 2">
            <a:extLst>
              <a:ext uri="{FF2B5EF4-FFF2-40B4-BE49-F238E27FC236}">
                <a16:creationId xmlns:a16="http://schemas.microsoft.com/office/drawing/2014/main" id="{63D3A3B5-EE8A-49B0-8BC0-EA60DB746010}"/>
              </a:ext>
            </a:extLst>
          </p:cNvPr>
          <p:cNvSpPr>
            <a:spLocks noGrp="1"/>
          </p:cNvSpPr>
          <p:nvPr>
            <p:ph type="sldNum" sz="quarter" idx="4"/>
          </p:nvPr>
        </p:nvSpPr>
        <p:spPr/>
        <p:txBody>
          <a:bodyPr/>
          <a:lstStyle/>
          <a:p>
            <a:fld id="{2066355A-084C-D24E-9AD2-7E4FC41EA627}" type="slidenum">
              <a:rPr lang="en-US" smtClean="0"/>
              <a:pPr/>
              <a:t>158</a:t>
            </a:fld>
            <a:endParaRPr lang="en-US" dirty="0"/>
          </a:p>
        </p:txBody>
      </p:sp>
    </p:spTree>
    <p:extLst>
      <p:ext uri="{BB962C8B-B14F-4D97-AF65-F5344CB8AC3E}">
        <p14:creationId xmlns:p14="http://schemas.microsoft.com/office/powerpoint/2010/main" val="1658400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Do you plan to leverage a context-based permissions scheme like SELinux or AppArmor on your </a:t>
            </a:r>
            <a:r>
              <a:rPr lang="en-US"/>
              <a:t>Linux systems? </a:t>
            </a:r>
            <a:r>
              <a:rPr lang="en-US" dirty="0"/>
              <a:t>Why or why not?</a:t>
            </a:r>
          </a:p>
          <a:p>
            <a:r>
              <a:rPr lang="en-US" dirty="0"/>
              <a:t>Does your organization have off-site backups of critical data? If so, how does your organization conduct these backups? If not, do you think it's worth the effort?</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159</a:t>
            </a:fld>
            <a:endParaRPr lang="en-US" dirty="0"/>
          </a:p>
        </p:txBody>
      </p:sp>
    </p:spTree>
    <p:extLst>
      <p:ext uri="{BB962C8B-B14F-4D97-AF65-F5344CB8AC3E}">
        <p14:creationId xmlns:p14="http://schemas.microsoft.com/office/powerpoint/2010/main" val="712229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3A15-99DE-4088-BCE6-011C823853F1}"/>
              </a:ext>
            </a:extLst>
          </p:cNvPr>
          <p:cNvSpPr>
            <a:spLocks noGrp="1"/>
          </p:cNvSpPr>
          <p:nvPr>
            <p:ph type="title"/>
          </p:nvPr>
        </p:nvSpPr>
        <p:spPr/>
        <p:txBody>
          <a:bodyPr/>
          <a:lstStyle/>
          <a:p>
            <a:r>
              <a:rPr lang="en-US" dirty="0"/>
              <a:t>Hashing (Slide 1 of 2)</a:t>
            </a:r>
          </a:p>
        </p:txBody>
      </p:sp>
      <p:sp>
        <p:nvSpPr>
          <p:cNvPr id="3" name="Text Placeholder 2">
            <a:extLst>
              <a:ext uri="{FF2B5EF4-FFF2-40B4-BE49-F238E27FC236}">
                <a16:creationId xmlns:a16="http://schemas.microsoft.com/office/drawing/2014/main" id="{483E6E2A-3489-4B7C-AA01-DCE4CB1D8B41}"/>
              </a:ext>
            </a:extLst>
          </p:cNvPr>
          <p:cNvSpPr>
            <a:spLocks noGrp="1"/>
          </p:cNvSpPr>
          <p:nvPr>
            <p:ph type="body" sz="quarter" idx="13"/>
          </p:nvPr>
        </p:nvSpPr>
        <p:spPr/>
        <p:txBody>
          <a:bodyPr/>
          <a:lstStyle/>
          <a:p>
            <a:r>
              <a:rPr lang="en-US" dirty="0"/>
              <a:t>A function that transforms plaintext input into an indecipherable fixed-length output.</a:t>
            </a:r>
          </a:p>
        </p:txBody>
      </p:sp>
      <p:sp>
        <p:nvSpPr>
          <p:cNvPr id="4" name="Slide Number Placeholder 3">
            <a:extLst>
              <a:ext uri="{FF2B5EF4-FFF2-40B4-BE49-F238E27FC236}">
                <a16:creationId xmlns:a16="http://schemas.microsoft.com/office/drawing/2014/main" id="{84F3E7C7-EA89-4E0C-9BA2-04668C59DADB}"/>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5" name="Content Placeholder 4">
            <a:extLst>
              <a:ext uri="{FF2B5EF4-FFF2-40B4-BE49-F238E27FC236}">
                <a16:creationId xmlns:a16="http://schemas.microsoft.com/office/drawing/2014/main" id="{513984D8-3321-416E-8B58-6AF07DE4D322}"/>
              </a:ext>
            </a:extLst>
          </p:cNvPr>
          <p:cNvSpPr>
            <a:spLocks noGrp="1"/>
          </p:cNvSpPr>
          <p:nvPr>
            <p:ph idx="1"/>
          </p:nvPr>
        </p:nvSpPr>
        <p:spPr/>
        <p:txBody>
          <a:bodyPr/>
          <a:lstStyle/>
          <a:p>
            <a:r>
              <a:rPr lang="en-US" dirty="0"/>
              <a:t>Ensures process cannot be feasibly reversed.</a:t>
            </a:r>
          </a:p>
          <a:p>
            <a:r>
              <a:rPr lang="en-US" dirty="0"/>
              <a:t>Output is called a hash, hash value, or message digest.</a:t>
            </a:r>
          </a:p>
          <a:p>
            <a:r>
              <a:rPr lang="en-US" dirty="0"/>
              <a:t>Input length can vary, but hash is fixed.</a:t>
            </a:r>
          </a:p>
          <a:p>
            <a:r>
              <a:rPr lang="en-US" dirty="0"/>
              <a:t>Small change to input changes hash significantly.</a:t>
            </a:r>
          </a:p>
          <a:p>
            <a:r>
              <a:rPr lang="en-US" dirty="0"/>
              <a:t>Used in:</a:t>
            </a:r>
          </a:p>
          <a:p>
            <a:pPr lvl="1"/>
            <a:r>
              <a:rPr lang="en-US" dirty="0"/>
              <a:t>Password authentication.</a:t>
            </a:r>
          </a:p>
          <a:p>
            <a:pPr lvl="1"/>
            <a:r>
              <a:rPr lang="en-US" dirty="0"/>
              <a:t>Protecting integrity of messages.</a:t>
            </a:r>
          </a:p>
          <a:p>
            <a:pPr lvl="1"/>
            <a:r>
              <a:rPr lang="en-US" dirty="0"/>
              <a:t>Verification of file integrity after transfer.</a:t>
            </a:r>
          </a:p>
        </p:txBody>
      </p:sp>
    </p:spTree>
    <p:extLst>
      <p:ext uri="{BB962C8B-B14F-4D97-AF65-F5344CB8AC3E}">
        <p14:creationId xmlns:p14="http://schemas.microsoft.com/office/powerpoint/2010/main" val="406929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626DF2-EE18-445D-B1C5-73DA31D20E37}"/>
              </a:ext>
            </a:extLst>
          </p:cNvPr>
          <p:cNvSpPr>
            <a:spLocks noGrp="1"/>
          </p:cNvSpPr>
          <p:nvPr>
            <p:ph type="title"/>
          </p:nvPr>
        </p:nvSpPr>
        <p:spPr/>
        <p:txBody>
          <a:bodyPr/>
          <a:lstStyle/>
          <a:p>
            <a:r>
              <a:rPr lang="en-US" dirty="0"/>
              <a:t>Hashing (Slide 2 of 2)</a:t>
            </a:r>
          </a:p>
        </p:txBody>
      </p:sp>
      <p:sp>
        <p:nvSpPr>
          <p:cNvPr id="4" name="Slide Number Placeholder 3">
            <a:extLst>
              <a:ext uri="{FF2B5EF4-FFF2-40B4-BE49-F238E27FC236}">
                <a16:creationId xmlns:a16="http://schemas.microsoft.com/office/drawing/2014/main" id="{46FA501A-3F9E-4489-8B34-9FF67F7B5299}"/>
              </a:ext>
            </a:extLst>
          </p:cNvPr>
          <p:cNvSpPr>
            <a:spLocks noGrp="1"/>
          </p:cNvSpPr>
          <p:nvPr>
            <p:ph type="sldNum" sz="quarter" idx="4"/>
          </p:nvPr>
        </p:nvSpPr>
        <p:spPr/>
        <p:txBody>
          <a:bodyPr/>
          <a:lstStyle/>
          <a:p>
            <a:fld id="{2066355A-084C-D24E-9AD2-7E4FC41EA627}" type="slidenum">
              <a:rPr lang="en-US" smtClean="0"/>
              <a:pPr/>
              <a:t>17</a:t>
            </a:fld>
            <a:endParaRPr lang="en-US" dirty="0"/>
          </a:p>
        </p:txBody>
      </p:sp>
      <p:pic>
        <p:nvPicPr>
          <p:cNvPr id="3" name="Picture 2">
            <a:extLst>
              <a:ext uri="{FF2B5EF4-FFF2-40B4-BE49-F238E27FC236}">
                <a16:creationId xmlns:a16="http://schemas.microsoft.com/office/drawing/2014/main" id="{38AC7374-1EC2-4CB5-9C2A-783597D8654C}"/>
              </a:ext>
            </a:extLst>
          </p:cNvPr>
          <p:cNvPicPr>
            <a:picLocks noChangeAspect="1"/>
          </p:cNvPicPr>
          <p:nvPr/>
        </p:nvPicPr>
        <p:blipFill>
          <a:blip r:embed="rId2"/>
          <a:stretch>
            <a:fillRect/>
          </a:stretch>
        </p:blipFill>
        <p:spPr>
          <a:xfrm>
            <a:off x="970244" y="1344527"/>
            <a:ext cx="7203512" cy="2617873"/>
          </a:xfrm>
          <a:prstGeom prst="rect">
            <a:avLst/>
          </a:prstGeom>
        </p:spPr>
      </p:pic>
    </p:spTree>
    <p:extLst>
      <p:ext uri="{BB962C8B-B14F-4D97-AF65-F5344CB8AC3E}">
        <p14:creationId xmlns:p14="http://schemas.microsoft.com/office/powerpoint/2010/main" val="124642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9C1BDE-FAD8-424E-92DA-9816928F5B47}"/>
              </a:ext>
            </a:extLst>
          </p:cNvPr>
          <p:cNvSpPr>
            <a:spLocks noGrp="1"/>
          </p:cNvSpPr>
          <p:nvPr>
            <p:ph type="title"/>
          </p:nvPr>
        </p:nvSpPr>
        <p:spPr/>
        <p:txBody>
          <a:bodyPr/>
          <a:lstStyle/>
          <a:p>
            <a:r>
              <a:rPr lang="en-US" dirty="0"/>
              <a:t>Networking Security Best Practices</a:t>
            </a:r>
          </a:p>
        </p:txBody>
      </p:sp>
      <p:sp>
        <p:nvSpPr>
          <p:cNvPr id="4" name="Slide Number Placeholder 3">
            <a:extLst>
              <a:ext uri="{FF2B5EF4-FFF2-40B4-BE49-F238E27FC236}">
                <a16:creationId xmlns:a16="http://schemas.microsoft.com/office/drawing/2014/main" id="{01E7C234-3271-4D6D-9B74-4DA0B64FF3F6}"/>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
        <p:nvSpPr>
          <p:cNvPr id="7" name="Content Placeholder 6">
            <a:extLst>
              <a:ext uri="{FF2B5EF4-FFF2-40B4-BE49-F238E27FC236}">
                <a16:creationId xmlns:a16="http://schemas.microsoft.com/office/drawing/2014/main" id="{AABC64EA-C3D6-4642-9F4C-85CF280124A8}"/>
              </a:ext>
            </a:extLst>
          </p:cNvPr>
          <p:cNvSpPr>
            <a:spLocks noGrp="1"/>
          </p:cNvSpPr>
          <p:nvPr>
            <p:ph idx="1"/>
          </p:nvPr>
        </p:nvSpPr>
        <p:spPr/>
        <p:txBody>
          <a:bodyPr/>
          <a:lstStyle/>
          <a:p>
            <a:r>
              <a:rPr lang="en-US" dirty="0"/>
              <a:t>Enable SSL/TLS in all web servers.</a:t>
            </a:r>
          </a:p>
          <a:p>
            <a:r>
              <a:rPr lang="en-US" dirty="0"/>
              <a:t>Configure SSH to disable root access.</a:t>
            </a:r>
          </a:p>
          <a:p>
            <a:r>
              <a:rPr lang="en-US" dirty="0"/>
              <a:t>Deny hosts that are not recognized.</a:t>
            </a:r>
          </a:p>
          <a:p>
            <a:r>
              <a:rPr lang="en-US" dirty="0"/>
              <a:t>Consider changing default port associations.</a:t>
            </a:r>
          </a:p>
        </p:txBody>
      </p:sp>
    </p:spTree>
    <p:extLst>
      <p:ext uri="{BB962C8B-B14F-4D97-AF65-F5344CB8AC3E}">
        <p14:creationId xmlns:p14="http://schemas.microsoft.com/office/powerpoint/2010/main" val="324883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A8C5-D5EB-4D6A-BD99-0D8C3FEFE38C}"/>
              </a:ext>
            </a:extLst>
          </p:cNvPr>
          <p:cNvSpPr>
            <a:spLocks noGrp="1"/>
          </p:cNvSpPr>
          <p:nvPr>
            <p:ph type="title"/>
          </p:nvPr>
        </p:nvSpPr>
        <p:spPr/>
        <p:txBody>
          <a:bodyPr/>
          <a:lstStyle/>
          <a:p>
            <a:r>
              <a:rPr lang="en-US" dirty="0"/>
              <a:t>User Access Security Best Practices</a:t>
            </a:r>
          </a:p>
        </p:txBody>
      </p:sp>
      <p:sp>
        <p:nvSpPr>
          <p:cNvPr id="3" name="Slide Number Placeholder 2">
            <a:extLst>
              <a:ext uri="{FF2B5EF4-FFF2-40B4-BE49-F238E27FC236}">
                <a16:creationId xmlns:a16="http://schemas.microsoft.com/office/drawing/2014/main" id="{E23A2945-316E-479D-9C8E-EEB1AD7BF5AF}"/>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
        <p:nvSpPr>
          <p:cNvPr id="4" name="Content Placeholder 3">
            <a:extLst>
              <a:ext uri="{FF2B5EF4-FFF2-40B4-BE49-F238E27FC236}">
                <a16:creationId xmlns:a16="http://schemas.microsoft.com/office/drawing/2014/main" id="{3C0F1DC2-A419-416C-9F86-02A1C95F5491}"/>
              </a:ext>
            </a:extLst>
          </p:cNvPr>
          <p:cNvSpPr>
            <a:spLocks noGrp="1"/>
          </p:cNvSpPr>
          <p:nvPr>
            <p:ph idx="1"/>
          </p:nvPr>
        </p:nvSpPr>
        <p:spPr/>
        <p:txBody>
          <a:bodyPr/>
          <a:lstStyle/>
          <a:p>
            <a:r>
              <a:rPr lang="en-US" dirty="0"/>
              <a:t>Protect boot loader with a password.</a:t>
            </a:r>
          </a:p>
          <a:p>
            <a:r>
              <a:rPr lang="en-US" dirty="0"/>
              <a:t>Protect BIOS/UEFI with password.</a:t>
            </a:r>
          </a:p>
          <a:p>
            <a:r>
              <a:rPr lang="en-US" dirty="0"/>
              <a:t>Discourage use of USB storage devices.</a:t>
            </a:r>
          </a:p>
          <a:p>
            <a:r>
              <a:rPr lang="en-US" dirty="0"/>
              <a:t>Ensure UIDs aren't being shared.</a:t>
            </a:r>
          </a:p>
          <a:p>
            <a:r>
              <a:rPr lang="en-US" dirty="0"/>
              <a:t>Consider leveraging a PKI for authentication.</a:t>
            </a:r>
          </a:p>
          <a:p>
            <a:r>
              <a:rPr lang="en-US" dirty="0"/>
              <a:t>Restrict access to cron.</a:t>
            </a:r>
          </a:p>
          <a:p>
            <a:r>
              <a:rPr lang="en-US" dirty="0"/>
              <a:t>Disable </a:t>
            </a:r>
            <a:r>
              <a:rPr lang="en-US" b="1" dirty="0"/>
              <a:t>Ctrl+Alt+Del</a:t>
            </a:r>
            <a:r>
              <a:rPr lang="en-US" dirty="0"/>
              <a:t> functionality.</a:t>
            </a:r>
          </a:p>
        </p:txBody>
      </p:sp>
    </p:spTree>
    <p:extLst>
      <p:ext uri="{BB962C8B-B14F-4D97-AF65-F5344CB8AC3E}">
        <p14:creationId xmlns:p14="http://schemas.microsoft.com/office/powerpoint/2010/main" val="251847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21D6-03F6-EE49-80FE-753BCC24D9FA}"/>
              </a:ext>
            </a:extLst>
          </p:cNvPr>
          <p:cNvSpPr>
            <a:spLocks noGrp="1"/>
          </p:cNvSpPr>
          <p:nvPr>
            <p:ph type="title"/>
          </p:nvPr>
        </p:nvSpPr>
        <p:spPr/>
        <p:txBody>
          <a:bodyPr/>
          <a:lstStyle/>
          <a:p>
            <a:r>
              <a:rPr lang="en-US" dirty="0"/>
              <a:t>Topic A: Implement Cybersecurity Best Practices</a:t>
            </a:r>
          </a:p>
        </p:txBody>
      </p:sp>
      <p:sp>
        <p:nvSpPr>
          <p:cNvPr id="3" name="Slide Number Placeholder 2">
            <a:extLst>
              <a:ext uri="{FF2B5EF4-FFF2-40B4-BE49-F238E27FC236}">
                <a16:creationId xmlns:a16="http://schemas.microsoft.com/office/drawing/2014/main" id="{5D4B924A-909C-3C4C-9688-63436A422503}"/>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2937D7DF-A822-CC4E-8BE7-37CB3F42586E}"/>
              </a:ext>
            </a:extLst>
          </p:cNvPr>
          <p:cNvSpPr>
            <a:spLocks noGrp="1"/>
          </p:cNvSpPr>
          <p:nvPr>
            <p:ph idx="1"/>
          </p:nvPr>
        </p:nvSpPr>
        <p:spPr>
          <a:xfrm>
            <a:off x="1021676" y="793391"/>
            <a:ext cx="7780399" cy="3509104"/>
          </a:xfrm>
        </p:spPr>
        <p:txBody>
          <a:bodyPr/>
          <a:lstStyle/>
          <a:p>
            <a:pPr marL="0" indent="0">
              <a:buNone/>
            </a:pPr>
            <a:r>
              <a:rPr lang="en-US" dirty="0"/>
              <a:t>Exam Objectives:</a:t>
            </a:r>
          </a:p>
          <a:p>
            <a:r>
              <a:rPr lang="en-US" dirty="0"/>
              <a:t>3.3 Summarize security best practices in a Linux environment.</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8906" y="79339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63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2A3F-DFA9-4094-9CFE-72E88000DAED}"/>
              </a:ext>
            </a:extLst>
          </p:cNvPr>
          <p:cNvSpPr>
            <a:spLocks noGrp="1"/>
          </p:cNvSpPr>
          <p:nvPr>
            <p:ph type="title"/>
          </p:nvPr>
        </p:nvSpPr>
        <p:spPr/>
        <p:txBody>
          <a:bodyPr/>
          <a:lstStyle/>
          <a:p>
            <a:r>
              <a:rPr lang="en-US" dirty="0"/>
              <a:t>Additional Security Best Practices</a:t>
            </a:r>
          </a:p>
        </p:txBody>
      </p:sp>
      <p:sp>
        <p:nvSpPr>
          <p:cNvPr id="3" name="Slide Number Placeholder 2">
            <a:extLst>
              <a:ext uri="{FF2B5EF4-FFF2-40B4-BE49-F238E27FC236}">
                <a16:creationId xmlns:a16="http://schemas.microsoft.com/office/drawing/2014/main" id="{8C2C617B-5628-4674-BC65-5832E59052D3}"/>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4" name="Content Placeholder 3">
            <a:extLst>
              <a:ext uri="{FF2B5EF4-FFF2-40B4-BE49-F238E27FC236}">
                <a16:creationId xmlns:a16="http://schemas.microsoft.com/office/drawing/2014/main" id="{A5A8B641-EDFC-4FB9-9499-03ECAD97AADD}"/>
              </a:ext>
            </a:extLst>
          </p:cNvPr>
          <p:cNvSpPr>
            <a:spLocks noGrp="1"/>
          </p:cNvSpPr>
          <p:nvPr>
            <p:ph idx="1"/>
          </p:nvPr>
        </p:nvSpPr>
        <p:spPr/>
        <p:txBody>
          <a:bodyPr/>
          <a:lstStyle/>
          <a:p>
            <a:r>
              <a:rPr lang="en-US" dirty="0"/>
              <a:t>Enable </a:t>
            </a:r>
            <a:r>
              <a:rPr lang="en-US" dirty="0">
                <a:latin typeface="Cutive Mono" panose="020B0604020202020204" charset="0"/>
              </a:rPr>
              <a:t>auditd</a:t>
            </a:r>
            <a:r>
              <a:rPr lang="en-US" dirty="0"/>
              <a:t> service.</a:t>
            </a:r>
          </a:p>
          <a:p>
            <a:r>
              <a:rPr lang="en-US" dirty="0"/>
              <a:t>Add banner message and MOTD to communicate expectations to users.</a:t>
            </a:r>
          </a:p>
          <a:p>
            <a:r>
              <a:rPr lang="en-US" dirty="0"/>
              <a:t>Separate OS data from other data on partitions/volumes.</a:t>
            </a:r>
          </a:p>
          <a:p>
            <a:r>
              <a:rPr lang="en-US" dirty="0"/>
              <a:t>Regularly monitor the CVE database.</a:t>
            </a:r>
          </a:p>
          <a:p>
            <a:r>
              <a:rPr lang="en-US" dirty="0"/>
              <a:t>Disable/uninstall unused/insecure services.</a:t>
            </a:r>
          </a:p>
        </p:txBody>
      </p:sp>
    </p:spTree>
    <p:extLst>
      <p:ext uri="{BB962C8B-B14F-4D97-AF65-F5344CB8AC3E}">
        <p14:creationId xmlns:p14="http://schemas.microsoft.com/office/powerpoint/2010/main" val="1535152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7BAE-556F-45B2-96EC-5E3F8AC09FF3}"/>
              </a:ext>
            </a:extLst>
          </p:cNvPr>
          <p:cNvSpPr>
            <a:spLocks noGrp="1"/>
          </p:cNvSpPr>
          <p:nvPr>
            <p:ph type="title"/>
          </p:nvPr>
        </p:nvSpPr>
        <p:spPr/>
        <p:txBody>
          <a:bodyPr/>
          <a:lstStyle/>
          <a:p>
            <a:r>
              <a:rPr lang="en-US" dirty="0"/>
              <a:t>Guidelines for Implementing Cybersecurity Best Practices</a:t>
            </a:r>
          </a:p>
        </p:txBody>
      </p:sp>
      <p:sp>
        <p:nvSpPr>
          <p:cNvPr id="3" name="Slide Number Placeholder 2">
            <a:extLst>
              <a:ext uri="{FF2B5EF4-FFF2-40B4-BE49-F238E27FC236}">
                <a16:creationId xmlns:a16="http://schemas.microsoft.com/office/drawing/2014/main" id="{28103E68-A2BB-4FA1-8214-670E047D9A77}"/>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4" name="Content Placeholder 3">
            <a:extLst>
              <a:ext uri="{FF2B5EF4-FFF2-40B4-BE49-F238E27FC236}">
                <a16:creationId xmlns:a16="http://schemas.microsoft.com/office/drawing/2014/main" id="{1A992B70-69EE-41C0-90D8-100CB683DE76}"/>
              </a:ext>
            </a:extLst>
          </p:cNvPr>
          <p:cNvSpPr>
            <a:spLocks noGrp="1"/>
          </p:cNvSpPr>
          <p:nvPr>
            <p:ph idx="1"/>
          </p:nvPr>
        </p:nvSpPr>
        <p:spPr/>
        <p:txBody>
          <a:bodyPr/>
          <a:lstStyle/>
          <a:p>
            <a:r>
              <a:rPr lang="en-US" dirty="0"/>
              <a:t>Protect CIA of info.</a:t>
            </a:r>
          </a:p>
          <a:p>
            <a:r>
              <a:rPr lang="en-US" dirty="0"/>
              <a:t>Consider using advanced authentication methods.</a:t>
            </a:r>
          </a:p>
          <a:p>
            <a:r>
              <a:rPr lang="en-US" dirty="0"/>
              <a:t>Consider requiring MFA.</a:t>
            </a:r>
          </a:p>
          <a:p>
            <a:r>
              <a:rPr lang="en-US" dirty="0"/>
              <a:t>Don't grant more access than necessary using SUID/SGID.</a:t>
            </a:r>
          </a:p>
          <a:p>
            <a:r>
              <a:rPr lang="en-US" dirty="0"/>
              <a:t>Place unprivileged processes in chroot jails.</a:t>
            </a:r>
          </a:p>
          <a:p>
            <a:r>
              <a:rPr lang="en-US" dirty="0"/>
              <a:t>Encrypt sensitive data.</a:t>
            </a:r>
          </a:p>
          <a:p>
            <a:r>
              <a:rPr lang="en-US" dirty="0"/>
              <a:t>Use LUKS to fully encrypt storage device.</a:t>
            </a:r>
          </a:p>
          <a:p>
            <a:r>
              <a:rPr lang="en-US" dirty="0"/>
              <a:t>Implement networking best practices.</a:t>
            </a:r>
          </a:p>
          <a:p>
            <a:r>
              <a:rPr lang="en-US" dirty="0"/>
              <a:t>Implement user access best practices.</a:t>
            </a:r>
          </a:p>
          <a:p>
            <a:r>
              <a:rPr lang="en-US" dirty="0"/>
              <a:t>Implement additional best practices.</a:t>
            </a:r>
          </a:p>
        </p:txBody>
      </p:sp>
    </p:spTree>
    <p:extLst>
      <p:ext uri="{BB962C8B-B14F-4D97-AF65-F5344CB8AC3E}">
        <p14:creationId xmlns:p14="http://schemas.microsoft.com/office/powerpoint/2010/main" val="294542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132BEF-C3CB-4AE4-A5AC-3991835D4C1E}"/>
              </a:ext>
            </a:extLst>
          </p:cNvPr>
          <p:cNvSpPr>
            <a:spLocks noGrp="1"/>
          </p:cNvSpPr>
          <p:nvPr>
            <p:ph type="body" sz="quarter" idx="13"/>
          </p:nvPr>
        </p:nvSpPr>
        <p:spPr/>
        <p:txBody>
          <a:bodyPr/>
          <a:lstStyle/>
          <a:p>
            <a:r>
              <a:rPr lang="en-US" dirty="0"/>
              <a:t>Discussing Cybersecurity Best Practices</a:t>
            </a:r>
          </a:p>
        </p:txBody>
      </p:sp>
      <p:sp>
        <p:nvSpPr>
          <p:cNvPr id="3" name="Slide Number Placeholder 2">
            <a:extLst>
              <a:ext uri="{FF2B5EF4-FFF2-40B4-BE49-F238E27FC236}">
                <a16:creationId xmlns:a16="http://schemas.microsoft.com/office/drawing/2014/main" id="{6E011857-7874-410C-8063-0AA2A28C1809}"/>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249156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C2E9A-CE05-8248-95D1-B2CDA9A17A19}"/>
              </a:ext>
            </a:extLst>
          </p:cNvPr>
          <p:cNvSpPr>
            <a:spLocks noGrp="1"/>
          </p:cNvSpPr>
          <p:nvPr>
            <p:ph idx="1"/>
          </p:nvPr>
        </p:nvSpPr>
        <p:spPr/>
        <p:txBody>
          <a:bodyPr/>
          <a:lstStyle/>
          <a:p>
            <a:r>
              <a:rPr lang="en-US" b="1" dirty="0"/>
              <a:t>True or false? If one of the CIA triad principles is compromised, the security of the organization is threatened.</a:t>
            </a:r>
          </a:p>
          <a:p>
            <a:endParaRPr lang="en-US" b="1" dirty="0"/>
          </a:p>
          <a:p>
            <a:r>
              <a:rPr lang="en-US" b="1" dirty="0"/>
              <a:t>ANSWER:</a:t>
            </a:r>
          </a:p>
          <a:p>
            <a:pPr lvl="1"/>
            <a:r>
              <a:rPr lang="en-US" dirty="0"/>
              <a:t>True.</a:t>
            </a:r>
          </a:p>
          <a:p>
            <a:endParaRPr lang="en-US" dirty="0"/>
          </a:p>
        </p:txBody>
      </p:sp>
      <p:sp>
        <p:nvSpPr>
          <p:cNvPr id="3" name="Title 2">
            <a:extLst>
              <a:ext uri="{FF2B5EF4-FFF2-40B4-BE49-F238E27FC236}">
                <a16:creationId xmlns:a16="http://schemas.microsoft.com/office/drawing/2014/main" id="{5AC4A447-136D-7C48-A208-AABA4BC2A8EE}"/>
              </a:ext>
            </a:extLst>
          </p:cNvPr>
          <p:cNvSpPr>
            <a:spLocks noGrp="1"/>
          </p:cNvSpPr>
          <p:nvPr>
            <p:ph type="title"/>
          </p:nvPr>
        </p:nvSpPr>
        <p:spPr>
          <a:xfrm>
            <a:off x="341924" y="75202"/>
            <a:ext cx="8460151" cy="633458"/>
          </a:xfrm>
        </p:spPr>
        <p:txBody>
          <a:bodyPr/>
          <a:lstStyle/>
          <a:p>
            <a:r>
              <a:rPr lang="en-US" dirty="0"/>
              <a:t>Activity 12-1 Discussing Cybersecurity Best Practices</a:t>
            </a:r>
          </a:p>
        </p:txBody>
      </p:sp>
      <p:sp>
        <p:nvSpPr>
          <p:cNvPr id="4" name="Slide Number Placeholder 3">
            <a:extLst>
              <a:ext uri="{FF2B5EF4-FFF2-40B4-BE49-F238E27FC236}">
                <a16:creationId xmlns:a16="http://schemas.microsoft.com/office/drawing/2014/main" id="{351061C6-430A-BD4B-A608-DF2EECD7689C}"/>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97237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C2E9A-CE05-8248-95D1-B2CDA9A17A19}"/>
              </a:ext>
            </a:extLst>
          </p:cNvPr>
          <p:cNvSpPr>
            <a:spLocks noGrp="1"/>
          </p:cNvSpPr>
          <p:nvPr>
            <p:ph idx="1"/>
          </p:nvPr>
        </p:nvSpPr>
        <p:spPr/>
        <p:txBody>
          <a:bodyPr/>
          <a:lstStyle/>
          <a:p>
            <a:r>
              <a:rPr lang="en-US" b="1" dirty="0"/>
              <a:t>Which authentication method would you use if you didn't want to issue hardware tokens, install special software, or require passwords of your users?</a:t>
            </a:r>
          </a:p>
          <a:p>
            <a:endParaRPr lang="en-US" b="1" dirty="0"/>
          </a:p>
          <a:p>
            <a:r>
              <a:rPr lang="en-US" b="1" dirty="0"/>
              <a:t>ANSWER:</a:t>
            </a:r>
          </a:p>
          <a:p>
            <a:pPr lvl="1"/>
            <a:r>
              <a:rPr lang="en-US" dirty="0"/>
              <a:t>Biometrics is one such authentication method. The user's physical characteristics, such as retina, fingerprint, or voice, are used in place of passwords, tokens, or specialized software.</a:t>
            </a:r>
          </a:p>
          <a:p>
            <a:endParaRPr lang="en-US" dirty="0"/>
          </a:p>
        </p:txBody>
      </p:sp>
      <p:sp>
        <p:nvSpPr>
          <p:cNvPr id="3" name="Title 2">
            <a:extLst>
              <a:ext uri="{FF2B5EF4-FFF2-40B4-BE49-F238E27FC236}">
                <a16:creationId xmlns:a16="http://schemas.microsoft.com/office/drawing/2014/main" id="{5AC4A447-136D-7C48-A208-AABA4BC2A8EE}"/>
              </a:ext>
            </a:extLst>
          </p:cNvPr>
          <p:cNvSpPr>
            <a:spLocks noGrp="1"/>
          </p:cNvSpPr>
          <p:nvPr>
            <p:ph type="title"/>
          </p:nvPr>
        </p:nvSpPr>
        <p:spPr>
          <a:xfrm>
            <a:off x="341924" y="75202"/>
            <a:ext cx="8460151" cy="633458"/>
          </a:xfrm>
        </p:spPr>
        <p:txBody>
          <a:bodyPr/>
          <a:lstStyle/>
          <a:p>
            <a:r>
              <a:rPr lang="en-US" dirty="0"/>
              <a:t>Activity 12-1 Discussing Cybersecurity Best Practices</a:t>
            </a:r>
          </a:p>
        </p:txBody>
      </p:sp>
      <p:sp>
        <p:nvSpPr>
          <p:cNvPr id="4" name="Slide Number Placeholder 3">
            <a:extLst>
              <a:ext uri="{FF2B5EF4-FFF2-40B4-BE49-F238E27FC236}">
                <a16:creationId xmlns:a16="http://schemas.microsoft.com/office/drawing/2014/main" id="{351061C6-430A-BD4B-A608-DF2EECD7689C}"/>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Tree>
    <p:extLst>
      <p:ext uri="{BB962C8B-B14F-4D97-AF65-F5344CB8AC3E}">
        <p14:creationId xmlns:p14="http://schemas.microsoft.com/office/powerpoint/2010/main" val="102697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C2E9A-CE05-8248-95D1-B2CDA9A17A19}"/>
              </a:ext>
            </a:extLst>
          </p:cNvPr>
          <p:cNvSpPr>
            <a:spLocks noGrp="1"/>
          </p:cNvSpPr>
          <p:nvPr>
            <p:ph idx="1"/>
          </p:nvPr>
        </p:nvSpPr>
        <p:spPr/>
        <p:txBody>
          <a:bodyPr/>
          <a:lstStyle/>
          <a:p>
            <a:r>
              <a:rPr lang="en-US" b="1" dirty="0"/>
              <a:t>Why is multi-factor authentication effective in securing network and computing assets?</a:t>
            </a:r>
          </a:p>
          <a:p>
            <a:endParaRPr lang="en-US" b="1" dirty="0"/>
          </a:p>
          <a:p>
            <a:r>
              <a:rPr lang="en-US" b="1" dirty="0"/>
              <a:t>ANSWER:</a:t>
            </a:r>
          </a:p>
          <a:p>
            <a:pPr lvl="1"/>
            <a:r>
              <a:rPr lang="en-US" dirty="0"/>
              <a:t>Because it doesn't simply rely on one factor of authentication, but adds another external knowledge item, token, or attribute that is extremely difficult to counterfeit.</a:t>
            </a:r>
          </a:p>
          <a:p>
            <a:endParaRPr lang="en-US" dirty="0"/>
          </a:p>
        </p:txBody>
      </p:sp>
      <p:sp>
        <p:nvSpPr>
          <p:cNvPr id="3" name="Title 2">
            <a:extLst>
              <a:ext uri="{FF2B5EF4-FFF2-40B4-BE49-F238E27FC236}">
                <a16:creationId xmlns:a16="http://schemas.microsoft.com/office/drawing/2014/main" id="{5AC4A447-136D-7C48-A208-AABA4BC2A8EE}"/>
              </a:ext>
            </a:extLst>
          </p:cNvPr>
          <p:cNvSpPr>
            <a:spLocks noGrp="1"/>
          </p:cNvSpPr>
          <p:nvPr>
            <p:ph type="title"/>
          </p:nvPr>
        </p:nvSpPr>
        <p:spPr>
          <a:xfrm>
            <a:off x="341924" y="75202"/>
            <a:ext cx="8460151" cy="633458"/>
          </a:xfrm>
        </p:spPr>
        <p:txBody>
          <a:bodyPr/>
          <a:lstStyle/>
          <a:p>
            <a:r>
              <a:rPr lang="en-US" dirty="0"/>
              <a:t>Activity 12-1 Discussing Cybersecurity Best Practices</a:t>
            </a:r>
          </a:p>
        </p:txBody>
      </p:sp>
      <p:sp>
        <p:nvSpPr>
          <p:cNvPr id="4" name="Slide Number Placeholder 3">
            <a:extLst>
              <a:ext uri="{FF2B5EF4-FFF2-40B4-BE49-F238E27FC236}">
                <a16:creationId xmlns:a16="http://schemas.microsoft.com/office/drawing/2014/main" id="{351061C6-430A-BD4B-A608-DF2EECD7689C}"/>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Tree>
    <p:extLst>
      <p:ext uri="{BB962C8B-B14F-4D97-AF65-F5344CB8AC3E}">
        <p14:creationId xmlns:p14="http://schemas.microsoft.com/office/powerpoint/2010/main" val="40235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C2E9A-CE05-8248-95D1-B2CDA9A17A19}"/>
              </a:ext>
            </a:extLst>
          </p:cNvPr>
          <p:cNvSpPr>
            <a:spLocks noGrp="1"/>
          </p:cNvSpPr>
          <p:nvPr>
            <p:ph idx="1"/>
          </p:nvPr>
        </p:nvSpPr>
        <p:spPr/>
        <p:txBody>
          <a:bodyPr/>
          <a:lstStyle/>
          <a:p>
            <a:r>
              <a:rPr lang="en-US" b="1" dirty="0"/>
              <a:t>What is the purpose of using a chroot jail?</a:t>
            </a:r>
          </a:p>
          <a:p>
            <a:endParaRPr lang="en-US" b="1" dirty="0"/>
          </a:p>
          <a:p>
            <a:r>
              <a:rPr lang="en-US" b="1" dirty="0"/>
              <a:t>ANSWER:</a:t>
            </a:r>
          </a:p>
          <a:p>
            <a:pPr lvl="1"/>
            <a:r>
              <a:rPr lang="en-US" dirty="0"/>
              <a:t>The chroot jail isolates or confines a process or program to its own directory structure. The process cannot live or access anything beyond the isolated chroot location (directory).</a:t>
            </a:r>
          </a:p>
          <a:p>
            <a:endParaRPr lang="en-US" dirty="0"/>
          </a:p>
        </p:txBody>
      </p:sp>
      <p:sp>
        <p:nvSpPr>
          <p:cNvPr id="3" name="Title 2">
            <a:extLst>
              <a:ext uri="{FF2B5EF4-FFF2-40B4-BE49-F238E27FC236}">
                <a16:creationId xmlns:a16="http://schemas.microsoft.com/office/drawing/2014/main" id="{5AC4A447-136D-7C48-A208-AABA4BC2A8EE}"/>
              </a:ext>
            </a:extLst>
          </p:cNvPr>
          <p:cNvSpPr>
            <a:spLocks noGrp="1"/>
          </p:cNvSpPr>
          <p:nvPr>
            <p:ph type="title"/>
          </p:nvPr>
        </p:nvSpPr>
        <p:spPr>
          <a:xfrm>
            <a:off x="341924" y="75202"/>
            <a:ext cx="8460151" cy="633458"/>
          </a:xfrm>
        </p:spPr>
        <p:txBody>
          <a:bodyPr/>
          <a:lstStyle/>
          <a:p>
            <a:r>
              <a:rPr lang="en-US" dirty="0"/>
              <a:t>Activity 12-1 Discussing Cybersecurity Best Practices</a:t>
            </a:r>
          </a:p>
        </p:txBody>
      </p:sp>
      <p:sp>
        <p:nvSpPr>
          <p:cNvPr id="4" name="Slide Number Placeholder 3">
            <a:extLst>
              <a:ext uri="{FF2B5EF4-FFF2-40B4-BE49-F238E27FC236}">
                <a16:creationId xmlns:a16="http://schemas.microsoft.com/office/drawing/2014/main" id="{351061C6-430A-BD4B-A608-DF2EECD7689C}"/>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Tree>
    <p:extLst>
      <p:ext uri="{BB962C8B-B14F-4D97-AF65-F5344CB8AC3E}">
        <p14:creationId xmlns:p14="http://schemas.microsoft.com/office/powerpoint/2010/main" val="138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C2E9A-CE05-8248-95D1-B2CDA9A17A19}"/>
              </a:ext>
            </a:extLst>
          </p:cNvPr>
          <p:cNvSpPr>
            <a:spLocks noGrp="1"/>
          </p:cNvSpPr>
          <p:nvPr>
            <p:ph idx="1"/>
          </p:nvPr>
        </p:nvSpPr>
        <p:spPr/>
        <p:txBody>
          <a:bodyPr/>
          <a:lstStyle/>
          <a:p>
            <a:r>
              <a:rPr lang="en-US" b="1" dirty="0"/>
              <a:t>Why is encryption essential to secure communications on a system or over the network?</a:t>
            </a:r>
          </a:p>
          <a:p>
            <a:endParaRPr lang="en-US" b="1" dirty="0"/>
          </a:p>
          <a:p>
            <a:r>
              <a:rPr lang="en-US" b="1" dirty="0"/>
              <a:t>ANSWER:</a:t>
            </a:r>
          </a:p>
          <a:p>
            <a:pPr lvl="1"/>
            <a:r>
              <a:rPr lang="en-US" dirty="0"/>
              <a:t>Because only someone or some process with the proper key can decrypt the information, which makes captured information useless to anyone without the proper key.</a:t>
            </a:r>
          </a:p>
        </p:txBody>
      </p:sp>
      <p:sp>
        <p:nvSpPr>
          <p:cNvPr id="3" name="Title 2">
            <a:extLst>
              <a:ext uri="{FF2B5EF4-FFF2-40B4-BE49-F238E27FC236}">
                <a16:creationId xmlns:a16="http://schemas.microsoft.com/office/drawing/2014/main" id="{5AC4A447-136D-7C48-A208-AABA4BC2A8EE}"/>
              </a:ext>
            </a:extLst>
          </p:cNvPr>
          <p:cNvSpPr>
            <a:spLocks noGrp="1"/>
          </p:cNvSpPr>
          <p:nvPr>
            <p:ph type="title"/>
          </p:nvPr>
        </p:nvSpPr>
        <p:spPr>
          <a:xfrm>
            <a:off x="341924" y="75202"/>
            <a:ext cx="8460151" cy="633458"/>
          </a:xfrm>
        </p:spPr>
        <p:txBody>
          <a:bodyPr/>
          <a:lstStyle/>
          <a:p>
            <a:r>
              <a:rPr lang="en-US" dirty="0"/>
              <a:t>Activity 12-1 Discussing Cybersecurity Best Practices</a:t>
            </a:r>
          </a:p>
        </p:txBody>
      </p:sp>
      <p:sp>
        <p:nvSpPr>
          <p:cNvPr id="4" name="Slide Number Placeholder 3">
            <a:extLst>
              <a:ext uri="{FF2B5EF4-FFF2-40B4-BE49-F238E27FC236}">
                <a16:creationId xmlns:a16="http://schemas.microsoft.com/office/drawing/2014/main" id="{351061C6-430A-BD4B-A608-DF2EECD7689C}"/>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2879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4A69E4E-4125-4BEC-8993-10B5C86716B0}"/>
              </a:ext>
            </a:extLst>
          </p:cNvPr>
          <p:cNvSpPr>
            <a:spLocks noGrp="1"/>
          </p:cNvSpPr>
          <p:nvPr>
            <p:ph idx="1"/>
          </p:nvPr>
        </p:nvSpPr>
        <p:spPr/>
        <p:txBody>
          <a:bodyPr/>
          <a:lstStyle/>
          <a:p>
            <a:r>
              <a:rPr lang="en-US" dirty="0"/>
              <a:t>Backed up data is sensitive.</a:t>
            </a:r>
          </a:p>
          <a:p>
            <a:r>
              <a:rPr lang="en-US" dirty="0"/>
              <a:t>Data should not be readable to unauthorized users.</a:t>
            </a:r>
          </a:p>
          <a:p>
            <a:r>
              <a:rPr lang="en-US" dirty="0"/>
              <a:t>You'll encrypt volumes to protect confidentiality of data.</a:t>
            </a:r>
          </a:p>
          <a:p>
            <a:r>
              <a:rPr lang="en-US" dirty="0"/>
              <a:t>You'll start with the </a:t>
            </a:r>
            <a:r>
              <a:rPr lang="en-US" dirty="0">
                <a:latin typeface="Cutive Mono" panose="020B0604020202020204" charset="0"/>
              </a:rPr>
              <a:t>databk</a:t>
            </a:r>
            <a:r>
              <a:rPr lang="en-US" dirty="0"/>
              <a:t> volume.</a:t>
            </a:r>
          </a:p>
          <a:p>
            <a:r>
              <a:rPr lang="en-US" dirty="0"/>
              <a:t>Without the key, users will only see ciphertext.</a:t>
            </a:r>
          </a:p>
          <a:p>
            <a:pPr lvl="1"/>
            <a:r>
              <a:rPr lang="en-US" dirty="0"/>
              <a:t>Won't be able to see plaintext of files.</a:t>
            </a:r>
          </a:p>
        </p:txBody>
      </p:sp>
      <p:sp>
        <p:nvSpPr>
          <p:cNvPr id="6" name="Title 5">
            <a:extLst>
              <a:ext uri="{FF2B5EF4-FFF2-40B4-BE49-F238E27FC236}">
                <a16:creationId xmlns:a16="http://schemas.microsoft.com/office/drawing/2014/main" id="{85629107-56C5-4F8F-AD52-CEE8A20D7058}"/>
              </a:ext>
            </a:extLst>
          </p:cNvPr>
          <p:cNvSpPr>
            <a:spLocks noGrp="1"/>
          </p:cNvSpPr>
          <p:nvPr>
            <p:ph type="title"/>
          </p:nvPr>
        </p:nvSpPr>
        <p:spPr/>
        <p:txBody>
          <a:bodyPr/>
          <a:lstStyle/>
          <a:p>
            <a:r>
              <a:rPr lang="en-US" dirty="0"/>
              <a:t>Activity: Encrypting a Volume</a:t>
            </a:r>
          </a:p>
        </p:txBody>
      </p:sp>
      <p:sp>
        <p:nvSpPr>
          <p:cNvPr id="4" name="Slide Number Placeholder 3">
            <a:extLst>
              <a:ext uri="{FF2B5EF4-FFF2-40B4-BE49-F238E27FC236}">
                <a16:creationId xmlns:a16="http://schemas.microsoft.com/office/drawing/2014/main" id="{F3EA5076-0DA8-4BDE-A9F4-57E8A1A7867D}"/>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2123985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FBDD-B3C3-BB4C-9959-490374244143}"/>
              </a:ext>
            </a:extLst>
          </p:cNvPr>
          <p:cNvSpPr>
            <a:spLocks noGrp="1"/>
          </p:cNvSpPr>
          <p:nvPr>
            <p:ph type="title"/>
          </p:nvPr>
        </p:nvSpPr>
        <p:spPr>
          <a:xfrm>
            <a:off x="341924" y="186038"/>
            <a:ext cx="8455566" cy="633458"/>
          </a:xfrm>
        </p:spPr>
        <p:txBody>
          <a:bodyPr/>
          <a:lstStyle/>
          <a:p>
            <a:r>
              <a:rPr lang="en-US" dirty="0"/>
              <a:t>Topic B: Implement Identity and Access Management Methods</a:t>
            </a:r>
          </a:p>
        </p:txBody>
      </p:sp>
      <p:sp>
        <p:nvSpPr>
          <p:cNvPr id="3" name="Slide Number Placeholder 2">
            <a:extLst>
              <a:ext uri="{FF2B5EF4-FFF2-40B4-BE49-F238E27FC236}">
                <a16:creationId xmlns:a16="http://schemas.microsoft.com/office/drawing/2014/main" id="{4D5A0828-CC82-5F4A-9D21-95654DAE5F3E}"/>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4" name="Content Placeholder 3">
            <a:extLst>
              <a:ext uri="{FF2B5EF4-FFF2-40B4-BE49-F238E27FC236}">
                <a16:creationId xmlns:a16="http://schemas.microsoft.com/office/drawing/2014/main" id="{D30EF9F9-76D9-694A-A116-7207C906744E}"/>
              </a:ext>
            </a:extLst>
          </p:cNvPr>
          <p:cNvSpPr>
            <a:spLocks noGrp="1"/>
          </p:cNvSpPr>
          <p:nvPr>
            <p:ph idx="1"/>
          </p:nvPr>
        </p:nvSpPr>
        <p:spPr>
          <a:xfrm>
            <a:off x="1048386" y="980349"/>
            <a:ext cx="7753690" cy="3322145"/>
          </a:xfrm>
        </p:spPr>
        <p:txBody>
          <a:bodyPr/>
          <a:lstStyle/>
          <a:p>
            <a:pPr marL="0" indent="0">
              <a:buNone/>
            </a:pPr>
            <a:r>
              <a:rPr lang="en-US" dirty="0"/>
              <a:t>Exam Objectives:</a:t>
            </a:r>
          </a:p>
          <a:p>
            <a:r>
              <a:rPr lang="en-US" dirty="0"/>
              <a:t>3.2 Given a scenario, configure and implement appropriate access and authentication methods.</a:t>
            </a:r>
          </a:p>
          <a:p>
            <a:r>
              <a:rPr lang="en-US" dirty="0"/>
              <a:t>4.3 Given a scenario, analyze and troubleshoot user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5615" y="98034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0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9F7BC-3952-4753-B571-A052C9514318}"/>
              </a:ext>
            </a:extLst>
          </p:cNvPr>
          <p:cNvSpPr>
            <a:spLocks noGrp="1"/>
          </p:cNvSpPr>
          <p:nvPr>
            <p:ph type="title"/>
          </p:nvPr>
        </p:nvSpPr>
        <p:spPr/>
        <p:txBody>
          <a:bodyPr/>
          <a:lstStyle/>
          <a:p>
            <a:r>
              <a:rPr lang="en-US" dirty="0"/>
              <a:t>Cybersecurity</a:t>
            </a:r>
          </a:p>
        </p:txBody>
      </p:sp>
      <p:sp>
        <p:nvSpPr>
          <p:cNvPr id="7" name="Text Placeholder 6">
            <a:extLst>
              <a:ext uri="{FF2B5EF4-FFF2-40B4-BE49-F238E27FC236}">
                <a16:creationId xmlns:a16="http://schemas.microsoft.com/office/drawing/2014/main" id="{0FA898CF-AB3C-4FDE-ACAD-41C12176CF26}"/>
              </a:ext>
            </a:extLst>
          </p:cNvPr>
          <p:cNvSpPr>
            <a:spLocks noGrp="1"/>
          </p:cNvSpPr>
          <p:nvPr>
            <p:ph type="body" sz="quarter" idx="13"/>
          </p:nvPr>
        </p:nvSpPr>
        <p:spPr/>
        <p:txBody>
          <a:bodyPr/>
          <a:lstStyle/>
          <a:p>
            <a:r>
              <a:rPr lang="en-US" dirty="0"/>
              <a:t>The protection of computer systems and digital information from unauthorized access, attack, theft, or data damage.</a:t>
            </a:r>
          </a:p>
        </p:txBody>
      </p:sp>
      <p:sp>
        <p:nvSpPr>
          <p:cNvPr id="3" name="Slide Number Placeholder 2">
            <a:extLst>
              <a:ext uri="{FF2B5EF4-FFF2-40B4-BE49-F238E27FC236}">
                <a16:creationId xmlns:a16="http://schemas.microsoft.com/office/drawing/2014/main" id="{1966260B-CB91-4451-94E7-BB6C521E710E}"/>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6" name="Content Placeholder 5">
            <a:extLst>
              <a:ext uri="{FF2B5EF4-FFF2-40B4-BE49-F238E27FC236}">
                <a16:creationId xmlns:a16="http://schemas.microsoft.com/office/drawing/2014/main" id="{EEB33316-898C-4287-9229-BA10BE81241E}"/>
              </a:ext>
            </a:extLst>
          </p:cNvPr>
          <p:cNvSpPr>
            <a:spLocks noGrp="1"/>
          </p:cNvSpPr>
          <p:nvPr>
            <p:ph idx="1"/>
          </p:nvPr>
        </p:nvSpPr>
        <p:spPr/>
        <p:txBody>
          <a:bodyPr/>
          <a:lstStyle/>
          <a:p>
            <a:r>
              <a:rPr lang="en-US" dirty="0"/>
              <a:t>Pivotal for all modern organizations.</a:t>
            </a:r>
          </a:p>
          <a:p>
            <a:r>
              <a:rPr lang="en-US" dirty="0"/>
              <a:t>Essential for individuals with digital identities.</a:t>
            </a:r>
          </a:p>
          <a:p>
            <a:r>
              <a:rPr lang="en-US" dirty="0"/>
              <a:t>Linux is subject to cybersecurity considerations.</a:t>
            </a:r>
          </a:p>
          <a:p>
            <a:r>
              <a:rPr lang="en-US" dirty="0"/>
              <a:t>All computer users are responsible for security.</a:t>
            </a:r>
          </a:p>
          <a:p>
            <a:pPr lvl="1"/>
            <a:r>
              <a:rPr lang="en-US" dirty="0"/>
              <a:t>Especially those with critical access.</a:t>
            </a:r>
          </a:p>
        </p:txBody>
      </p:sp>
    </p:spTree>
    <p:extLst>
      <p:ext uri="{BB962C8B-B14F-4D97-AF65-F5344CB8AC3E}">
        <p14:creationId xmlns:p14="http://schemas.microsoft.com/office/powerpoint/2010/main" val="2285205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7D9ACD-1C30-4E44-97F1-56E1874B2C8A}"/>
              </a:ext>
            </a:extLst>
          </p:cNvPr>
          <p:cNvSpPr>
            <a:spLocks noGrp="1"/>
          </p:cNvSpPr>
          <p:nvPr>
            <p:ph type="title"/>
          </p:nvPr>
        </p:nvSpPr>
        <p:spPr/>
        <p:txBody>
          <a:bodyPr/>
          <a:lstStyle/>
          <a:p>
            <a:r>
              <a:rPr lang="en-US" dirty="0"/>
              <a:t>Identity and Access Management</a:t>
            </a:r>
          </a:p>
        </p:txBody>
      </p:sp>
      <p:sp>
        <p:nvSpPr>
          <p:cNvPr id="8" name="Text Placeholder 7">
            <a:extLst>
              <a:ext uri="{FF2B5EF4-FFF2-40B4-BE49-F238E27FC236}">
                <a16:creationId xmlns:a16="http://schemas.microsoft.com/office/drawing/2014/main" id="{86348981-792A-4936-BCDD-B8E1F6935EDD}"/>
              </a:ext>
            </a:extLst>
          </p:cNvPr>
          <p:cNvSpPr>
            <a:spLocks noGrp="1"/>
          </p:cNvSpPr>
          <p:nvPr>
            <p:ph type="body" sz="quarter" idx="13"/>
          </p:nvPr>
        </p:nvSpPr>
        <p:spPr/>
        <p:txBody>
          <a:bodyPr/>
          <a:lstStyle/>
          <a:p>
            <a:r>
              <a:rPr lang="en-US" dirty="0"/>
              <a:t>A process that provides identity, authentication, and authorization for entities in an environment.</a:t>
            </a:r>
          </a:p>
        </p:txBody>
      </p:sp>
      <p:sp>
        <p:nvSpPr>
          <p:cNvPr id="4" name="Slide Number Placeholder 3">
            <a:extLst>
              <a:ext uri="{FF2B5EF4-FFF2-40B4-BE49-F238E27FC236}">
                <a16:creationId xmlns:a16="http://schemas.microsoft.com/office/drawing/2014/main" id="{8574C62A-9A31-4501-B0EB-DE5BD315F6E9}"/>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7" name="Content Placeholder 6">
            <a:extLst>
              <a:ext uri="{FF2B5EF4-FFF2-40B4-BE49-F238E27FC236}">
                <a16:creationId xmlns:a16="http://schemas.microsoft.com/office/drawing/2014/main" id="{6DC98367-F96F-475E-A5A2-58C6CFF7D080}"/>
              </a:ext>
            </a:extLst>
          </p:cNvPr>
          <p:cNvSpPr>
            <a:spLocks noGrp="1"/>
          </p:cNvSpPr>
          <p:nvPr>
            <p:ph idx="1"/>
          </p:nvPr>
        </p:nvSpPr>
        <p:spPr/>
        <p:txBody>
          <a:bodyPr/>
          <a:lstStyle/>
          <a:p>
            <a:r>
              <a:rPr lang="en-US" dirty="0"/>
              <a:t>Enables you to define attributes of identity.</a:t>
            </a:r>
          </a:p>
          <a:p>
            <a:pPr lvl="1"/>
            <a:r>
              <a:rPr lang="en-US" dirty="0"/>
              <a:t>Purpose, function, clearance, etc.</a:t>
            </a:r>
          </a:p>
          <a:p>
            <a:r>
              <a:rPr lang="en-US" dirty="0"/>
              <a:t>Enables access management systems to make informed decisions.</a:t>
            </a:r>
          </a:p>
          <a:p>
            <a:pPr lvl="1"/>
            <a:r>
              <a:rPr lang="en-US" dirty="0"/>
              <a:t>Allow vs. deny, what level of access, etc.</a:t>
            </a:r>
          </a:p>
          <a:p>
            <a:r>
              <a:rPr lang="en-US" dirty="0"/>
              <a:t>Example: Employee has identity in IAM system.</a:t>
            </a:r>
          </a:p>
          <a:p>
            <a:pPr lvl="1"/>
            <a:r>
              <a:rPr lang="en-US" dirty="0"/>
              <a:t>Role in company determines identity.</a:t>
            </a:r>
          </a:p>
          <a:p>
            <a:r>
              <a:rPr lang="en-US" dirty="0"/>
              <a:t>Crucial for provisioning and managing access in business environments.</a:t>
            </a:r>
          </a:p>
          <a:p>
            <a:r>
              <a:rPr lang="en-US" dirty="0"/>
              <a:t>Bolsters overall security.</a:t>
            </a:r>
          </a:p>
        </p:txBody>
      </p:sp>
    </p:spTree>
    <p:extLst>
      <p:ext uri="{BB962C8B-B14F-4D97-AF65-F5344CB8AC3E}">
        <p14:creationId xmlns:p14="http://schemas.microsoft.com/office/powerpoint/2010/main" val="408464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F971D4-795D-4BF3-B050-BB0AE7452FE8}"/>
              </a:ext>
            </a:extLst>
          </p:cNvPr>
          <p:cNvSpPr>
            <a:spLocks noGrp="1"/>
          </p:cNvSpPr>
          <p:nvPr>
            <p:ph type="title"/>
          </p:nvPr>
        </p:nvSpPr>
        <p:spPr/>
        <p:txBody>
          <a:bodyPr/>
          <a:lstStyle/>
          <a:p>
            <a:r>
              <a:rPr lang="en-US" dirty="0"/>
              <a:t>SSH Authentication (Slide 1 of 2)</a:t>
            </a:r>
          </a:p>
        </p:txBody>
      </p:sp>
      <p:sp>
        <p:nvSpPr>
          <p:cNvPr id="4" name="Slide Number Placeholder 3">
            <a:extLst>
              <a:ext uri="{FF2B5EF4-FFF2-40B4-BE49-F238E27FC236}">
                <a16:creationId xmlns:a16="http://schemas.microsoft.com/office/drawing/2014/main" id="{A1F1E0FA-F237-41C4-8059-F75FFA2E7C65}"/>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7" name="Content Placeholder 6">
            <a:extLst>
              <a:ext uri="{FF2B5EF4-FFF2-40B4-BE49-F238E27FC236}">
                <a16:creationId xmlns:a16="http://schemas.microsoft.com/office/drawing/2014/main" id="{FD1D55D7-2E2F-4F32-A68C-6B9BD159A594}"/>
              </a:ext>
            </a:extLst>
          </p:cNvPr>
          <p:cNvSpPr>
            <a:spLocks noGrp="1"/>
          </p:cNvSpPr>
          <p:nvPr>
            <p:ph idx="1"/>
          </p:nvPr>
        </p:nvSpPr>
        <p:spPr/>
        <p:txBody>
          <a:bodyPr/>
          <a:lstStyle/>
          <a:p>
            <a:r>
              <a:rPr lang="en-US" dirty="0"/>
              <a:t>Default authentication in SSH uses passwords.</a:t>
            </a:r>
          </a:p>
          <a:p>
            <a:pPr lvl="1"/>
            <a:r>
              <a:rPr lang="en-US" dirty="0"/>
              <a:t>Susceptible to password attacks.</a:t>
            </a:r>
          </a:p>
          <a:p>
            <a:pPr lvl="1"/>
            <a:r>
              <a:rPr lang="en-US" dirty="0"/>
              <a:t>Attacker can guess or crack password.</a:t>
            </a:r>
          </a:p>
          <a:p>
            <a:r>
              <a:rPr lang="en-US" dirty="0"/>
              <a:t>Public-key cryptography is more secure.</a:t>
            </a:r>
          </a:p>
          <a:p>
            <a:pPr lvl="1"/>
            <a:r>
              <a:rPr lang="en-US" dirty="0"/>
              <a:t>User generates key pair (public key + private key).</a:t>
            </a:r>
          </a:p>
          <a:p>
            <a:pPr lvl="1"/>
            <a:r>
              <a:rPr lang="en-US" dirty="0"/>
              <a:t>Server has public key.</a:t>
            </a:r>
          </a:p>
          <a:p>
            <a:pPr lvl="1"/>
            <a:r>
              <a:rPr lang="en-US" dirty="0"/>
              <a:t>Server sends challenge that only private key can decrypt.</a:t>
            </a:r>
          </a:p>
          <a:p>
            <a:pPr lvl="1"/>
            <a:r>
              <a:rPr lang="en-US" dirty="0"/>
              <a:t>Can't be guessed/brute forced.</a:t>
            </a:r>
          </a:p>
          <a:p>
            <a:pPr lvl="1"/>
            <a:r>
              <a:rPr lang="en-US" dirty="0"/>
              <a:t>"Something you have" factor requires secure storage of private key.</a:t>
            </a:r>
          </a:p>
        </p:txBody>
      </p:sp>
    </p:spTree>
    <p:extLst>
      <p:ext uri="{BB962C8B-B14F-4D97-AF65-F5344CB8AC3E}">
        <p14:creationId xmlns:p14="http://schemas.microsoft.com/office/powerpoint/2010/main" val="3297496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35F0-062B-43AB-B6CF-9DD5D906F3EB}"/>
              </a:ext>
            </a:extLst>
          </p:cNvPr>
          <p:cNvSpPr>
            <a:spLocks noGrp="1"/>
          </p:cNvSpPr>
          <p:nvPr>
            <p:ph type="title"/>
          </p:nvPr>
        </p:nvSpPr>
        <p:spPr/>
        <p:txBody>
          <a:bodyPr/>
          <a:lstStyle/>
          <a:p>
            <a:r>
              <a:rPr lang="en-US" dirty="0"/>
              <a:t>SSH Authentication (Slide 2 of 2)</a:t>
            </a:r>
          </a:p>
        </p:txBody>
      </p:sp>
      <p:sp>
        <p:nvSpPr>
          <p:cNvPr id="3" name="Slide Number Placeholder 2">
            <a:extLst>
              <a:ext uri="{FF2B5EF4-FFF2-40B4-BE49-F238E27FC236}">
                <a16:creationId xmlns:a16="http://schemas.microsoft.com/office/drawing/2014/main" id="{77EF7511-5B3D-4626-9E90-6B76DFDF66CD}"/>
              </a:ext>
            </a:extLst>
          </p:cNvPr>
          <p:cNvSpPr>
            <a:spLocks noGrp="1"/>
          </p:cNvSpPr>
          <p:nvPr>
            <p:ph type="sldNum" sz="quarter" idx="4"/>
          </p:nvPr>
        </p:nvSpPr>
        <p:spPr/>
        <p:txBody>
          <a:bodyPr/>
          <a:lstStyle/>
          <a:p>
            <a:fld id="{2066355A-084C-D24E-9AD2-7E4FC41EA627}" type="slidenum">
              <a:rPr lang="en-US" smtClean="0"/>
              <a:pPr/>
              <a:t>32</a:t>
            </a:fld>
            <a:endParaRPr lang="en-US" dirty="0"/>
          </a:p>
        </p:txBody>
      </p:sp>
      <p:pic>
        <p:nvPicPr>
          <p:cNvPr id="14" name="Picture 13">
            <a:extLst>
              <a:ext uri="{FF2B5EF4-FFF2-40B4-BE49-F238E27FC236}">
                <a16:creationId xmlns:a16="http://schemas.microsoft.com/office/drawing/2014/main" id="{0621F33D-E896-4667-B1AF-B54D444195B6}"/>
              </a:ext>
            </a:extLst>
          </p:cNvPr>
          <p:cNvPicPr>
            <a:picLocks noChangeAspect="1"/>
          </p:cNvPicPr>
          <p:nvPr/>
        </p:nvPicPr>
        <p:blipFill>
          <a:blip r:embed="rId2"/>
          <a:stretch>
            <a:fillRect/>
          </a:stretch>
        </p:blipFill>
        <p:spPr>
          <a:xfrm>
            <a:off x="649855" y="1139320"/>
            <a:ext cx="7844290" cy="3164322"/>
          </a:xfrm>
          <a:prstGeom prst="rect">
            <a:avLst/>
          </a:prstGeom>
        </p:spPr>
      </p:pic>
    </p:spTree>
    <p:extLst>
      <p:ext uri="{BB962C8B-B14F-4D97-AF65-F5344CB8AC3E}">
        <p14:creationId xmlns:p14="http://schemas.microsoft.com/office/powerpoint/2010/main" val="326324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74F16-7E2C-43D7-8A43-BEFBCE6201EF}"/>
              </a:ext>
            </a:extLst>
          </p:cNvPr>
          <p:cNvSpPr>
            <a:spLocks noGrp="1"/>
          </p:cNvSpPr>
          <p:nvPr>
            <p:ph type="title"/>
          </p:nvPr>
        </p:nvSpPr>
        <p:spPr/>
        <p:txBody>
          <a:bodyPr/>
          <a:lstStyle/>
          <a:p>
            <a:r>
              <a:rPr lang="en-US" dirty="0"/>
              <a:t>SSH Authentication Files in Linux</a:t>
            </a:r>
          </a:p>
        </p:txBody>
      </p:sp>
      <p:sp>
        <p:nvSpPr>
          <p:cNvPr id="3" name="Slide Number Placeholder 2">
            <a:extLst>
              <a:ext uri="{FF2B5EF4-FFF2-40B4-BE49-F238E27FC236}">
                <a16:creationId xmlns:a16="http://schemas.microsoft.com/office/drawing/2014/main" id="{2AAA949B-C32B-4AB2-955B-54438E1345C4}"/>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4" name="Content Placeholder 3">
            <a:extLst>
              <a:ext uri="{FF2B5EF4-FFF2-40B4-BE49-F238E27FC236}">
                <a16:creationId xmlns:a16="http://schemas.microsoft.com/office/drawing/2014/main" id="{49065474-3539-4678-BBB8-754EBF5F4873}"/>
              </a:ext>
            </a:extLst>
          </p:cNvPr>
          <p:cNvSpPr>
            <a:spLocks noGrp="1"/>
          </p:cNvSpPr>
          <p:nvPr>
            <p:ph idx="1"/>
          </p:nvPr>
        </p:nvSpPr>
        <p:spPr/>
        <p:txBody>
          <a:bodyPr/>
          <a:lstStyle/>
          <a:p>
            <a:r>
              <a:rPr lang="en-US" dirty="0">
                <a:latin typeface="Cutive Mono" panose="020B0604020202020204" charset="0"/>
              </a:rPr>
              <a:t>~/.ssh/</a:t>
            </a:r>
            <a:r>
              <a:rPr lang="en-US" dirty="0"/>
              <a:t> —Contains key-related SSH files.</a:t>
            </a:r>
          </a:p>
          <a:p>
            <a:pPr lvl="1"/>
            <a:r>
              <a:rPr lang="en-US" dirty="0">
                <a:latin typeface="Cutive Mono" panose="020B0604020202020204" charset="0"/>
              </a:rPr>
              <a:t>id_rsa</a:t>
            </a:r>
            <a:r>
              <a:rPr lang="en-US" dirty="0"/>
              <a:t> —User's private key.</a:t>
            </a:r>
          </a:p>
          <a:p>
            <a:pPr lvl="1"/>
            <a:r>
              <a:rPr lang="en-US" dirty="0">
                <a:latin typeface="Cutive Mono" panose="020B0604020202020204" charset="0"/>
              </a:rPr>
              <a:t>id_rsa.pub</a:t>
            </a:r>
            <a:r>
              <a:rPr lang="en-US" dirty="0"/>
              <a:t> —User's public key.</a:t>
            </a:r>
          </a:p>
          <a:p>
            <a:pPr lvl="1"/>
            <a:r>
              <a:rPr lang="en-US" dirty="0">
                <a:latin typeface="Cutive Mono" panose="020B0604020202020204" charset="0"/>
              </a:rPr>
              <a:t>authorized_keys</a:t>
            </a:r>
            <a:r>
              <a:rPr lang="en-US" dirty="0"/>
              <a:t> —List of public keys the server accepts.</a:t>
            </a:r>
          </a:p>
          <a:p>
            <a:pPr lvl="1"/>
            <a:r>
              <a:rPr lang="en-US" dirty="0">
                <a:latin typeface="Cutive Mono" panose="020B0604020202020204" charset="0"/>
              </a:rPr>
              <a:t>known_hosts</a:t>
            </a:r>
            <a:r>
              <a:rPr lang="en-US" dirty="0"/>
              <a:t> —List of public keys the client accepts.</a:t>
            </a:r>
          </a:p>
          <a:p>
            <a:pPr lvl="1"/>
            <a:r>
              <a:rPr lang="en-US" dirty="0">
                <a:latin typeface="Cutive Mono" panose="020B0604020202020204" charset="0"/>
              </a:rPr>
              <a:t>config</a:t>
            </a:r>
            <a:r>
              <a:rPr lang="en-US" dirty="0"/>
              <a:t> —Used to configure misc. SSH connection settings.</a:t>
            </a:r>
          </a:p>
        </p:txBody>
      </p:sp>
    </p:spTree>
    <p:extLst>
      <p:ext uri="{BB962C8B-B14F-4D97-AF65-F5344CB8AC3E}">
        <p14:creationId xmlns:p14="http://schemas.microsoft.com/office/powerpoint/2010/main" val="4207216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64585-3E2C-4D80-AE16-3F9FEBDFED84}"/>
              </a:ext>
            </a:extLst>
          </p:cNvPr>
          <p:cNvSpPr>
            <a:spLocks noGrp="1"/>
          </p:cNvSpPr>
          <p:nvPr>
            <p:ph type="title"/>
          </p:nvPr>
        </p:nvSpPr>
        <p:spPr/>
        <p:txBody>
          <a:bodyPr/>
          <a:lstStyle/>
          <a:p>
            <a:r>
              <a:rPr lang="en-US" dirty="0"/>
              <a:t>SSH Key Commands (Slide 1 of 2)</a:t>
            </a:r>
          </a:p>
        </p:txBody>
      </p:sp>
      <p:sp>
        <p:nvSpPr>
          <p:cNvPr id="3" name="Slide Number Placeholder 2">
            <a:extLst>
              <a:ext uri="{FF2B5EF4-FFF2-40B4-BE49-F238E27FC236}">
                <a16:creationId xmlns:a16="http://schemas.microsoft.com/office/drawing/2014/main" id="{5E259AF9-F54C-4A1A-9EA8-9A4E0870AAFE}"/>
              </a:ext>
            </a:extLst>
          </p:cNvPr>
          <p:cNvSpPr>
            <a:spLocks noGrp="1"/>
          </p:cNvSpPr>
          <p:nvPr>
            <p:ph type="sldNum" sz="quarter" idx="4"/>
          </p:nvPr>
        </p:nvSpPr>
        <p:spPr/>
        <p:txBody>
          <a:bodyPr/>
          <a:lstStyle/>
          <a:p>
            <a:fld id="{2066355A-084C-D24E-9AD2-7E4FC41EA627}" type="slidenum">
              <a:rPr lang="en-US" smtClean="0"/>
              <a:pPr/>
              <a:t>34</a:t>
            </a:fld>
            <a:endParaRPr lang="en-US" dirty="0"/>
          </a:p>
        </p:txBody>
      </p:sp>
      <p:graphicFrame>
        <p:nvGraphicFramePr>
          <p:cNvPr id="5" name="Group 23">
            <a:extLst>
              <a:ext uri="{FF2B5EF4-FFF2-40B4-BE49-F238E27FC236}">
                <a16:creationId xmlns:a16="http://schemas.microsoft.com/office/drawing/2014/main" id="{F126E884-1780-485C-831C-7F3CCAE023FB}"/>
              </a:ext>
            </a:extLst>
          </p:cNvPr>
          <p:cNvGraphicFramePr>
            <a:graphicFrameLocks noGrp="1"/>
          </p:cNvGraphicFramePr>
          <p:nvPr>
            <p:extLst>
              <p:ext uri="{D42A27DB-BD31-4B8C-83A1-F6EECF244321}">
                <p14:modId xmlns:p14="http://schemas.microsoft.com/office/powerpoint/2010/main" val="1710164618"/>
              </p:ext>
            </p:extLst>
          </p:nvPr>
        </p:nvGraphicFramePr>
        <p:xfrm>
          <a:off x="950210" y="1840230"/>
          <a:ext cx="7239000" cy="1463040"/>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ssh-keygen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Generate key pair using specified algorithm.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ssh-copy-id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Append user's public keys to remote server's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authorized_keys</a:t>
                      </a:r>
                      <a:r>
                        <a:rPr kumimoji="0" lang="en-US" sz="1200" b="0" i="0" u="none" strike="noStrike" kern="1200" cap="none" normalizeH="0" baseline="0" dirty="0">
                          <a:ln>
                            <a:noFill/>
                          </a:ln>
                          <a:solidFill>
                            <a:srgbClr val="45545F"/>
                          </a:solidFill>
                          <a:effectLst/>
                          <a:latin typeface="+mn-lt"/>
                          <a:ea typeface="+mn-ea"/>
                          <a:cs typeface="Calibri"/>
                        </a:rPr>
                        <a:t>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ssh-add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Add private key identities to SSH key agent.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79423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94E3D-B83C-4259-B8C2-151DE8E46355}"/>
              </a:ext>
            </a:extLst>
          </p:cNvPr>
          <p:cNvSpPr>
            <a:spLocks noGrp="1"/>
          </p:cNvSpPr>
          <p:nvPr>
            <p:ph type="title"/>
          </p:nvPr>
        </p:nvSpPr>
        <p:spPr/>
        <p:txBody>
          <a:bodyPr/>
          <a:lstStyle/>
          <a:p>
            <a:r>
              <a:rPr lang="en-US" dirty="0"/>
              <a:t>SSH Key Commands (Slide 2 of 2)</a:t>
            </a:r>
          </a:p>
        </p:txBody>
      </p:sp>
      <p:sp>
        <p:nvSpPr>
          <p:cNvPr id="3" name="Slide Number Placeholder 2">
            <a:extLst>
              <a:ext uri="{FF2B5EF4-FFF2-40B4-BE49-F238E27FC236}">
                <a16:creationId xmlns:a16="http://schemas.microsoft.com/office/drawing/2014/main" id="{C54DEED8-5727-4A63-8D87-393AEE8ADA0C}"/>
              </a:ext>
            </a:extLst>
          </p:cNvPr>
          <p:cNvSpPr>
            <a:spLocks noGrp="1"/>
          </p:cNvSpPr>
          <p:nvPr>
            <p:ph type="sldNum" sz="quarter" idx="4"/>
          </p:nvPr>
        </p:nvSpPr>
        <p:spPr/>
        <p:txBody>
          <a:bodyPr/>
          <a:lstStyle/>
          <a:p>
            <a:fld id="{2066355A-084C-D24E-9AD2-7E4FC41EA627}" type="slidenum">
              <a:rPr lang="en-US" smtClean="0"/>
              <a:pPr/>
              <a:t>35</a:t>
            </a:fld>
            <a:endParaRPr lang="en-US" dirty="0"/>
          </a:p>
        </p:txBody>
      </p:sp>
      <p:pic>
        <p:nvPicPr>
          <p:cNvPr id="5" name="Picture 4">
            <a:extLst>
              <a:ext uri="{FF2B5EF4-FFF2-40B4-BE49-F238E27FC236}">
                <a16:creationId xmlns:a16="http://schemas.microsoft.com/office/drawing/2014/main" id="{3EAB2E10-2225-403C-B698-EC740B6EF5C5}"/>
              </a:ext>
            </a:extLst>
          </p:cNvPr>
          <p:cNvPicPr>
            <a:picLocks noChangeAspect="1"/>
          </p:cNvPicPr>
          <p:nvPr/>
        </p:nvPicPr>
        <p:blipFill>
          <a:blip r:embed="rId2"/>
          <a:stretch>
            <a:fillRect/>
          </a:stretch>
        </p:blipFill>
        <p:spPr>
          <a:xfrm>
            <a:off x="1058871" y="1041250"/>
            <a:ext cx="7026259" cy="3402413"/>
          </a:xfrm>
          <a:prstGeom prst="rect">
            <a:avLst/>
          </a:prstGeom>
        </p:spPr>
      </p:pic>
    </p:spTree>
    <p:extLst>
      <p:ext uri="{BB962C8B-B14F-4D97-AF65-F5344CB8AC3E}">
        <p14:creationId xmlns:p14="http://schemas.microsoft.com/office/powerpoint/2010/main" val="2843499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A1F2C-EDF8-4BD2-BB52-C2325E4D8FF0}"/>
              </a:ext>
            </a:extLst>
          </p:cNvPr>
          <p:cNvSpPr>
            <a:spLocks noGrp="1"/>
          </p:cNvSpPr>
          <p:nvPr>
            <p:ph type="title"/>
          </p:nvPr>
        </p:nvSpPr>
        <p:spPr/>
        <p:txBody>
          <a:bodyPr/>
          <a:lstStyle/>
          <a:p>
            <a:r>
              <a:rPr lang="en-US" dirty="0"/>
              <a:t>The </a:t>
            </a:r>
            <a:r>
              <a:rPr lang="en-US" dirty="0">
                <a:latin typeface="Cutive Mono" panose="020B0604020202020204" charset="0"/>
              </a:rPr>
              <a:t>sshd_config</a:t>
            </a:r>
            <a:r>
              <a:rPr lang="en-US" dirty="0"/>
              <a:t> File</a:t>
            </a:r>
          </a:p>
        </p:txBody>
      </p:sp>
      <p:sp>
        <p:nvSpPr>
          <p:cNvPr id="3" name="Slide Number Placeholder 2">
            <a:extLst>
              <a:ext uri="{FF2B5EF4-FFF2-40B4-BE49-F238E27FC236}">
                <a16:creationId xmlns:a16="http://schemas.microsoft.com/office/drawing/2014/main" id="{B1DD9C4D-1E03-43BA-AA71-BCCFBFF1AA6B}"/>
              </a:ext>
            </a:extLst>
          </p:cNvPr>
          <p:cNvSpPr>
            <a:spLocks noGrp="1"/>
          </p:cNvSpPr>
          <p:nvPr>
            <p:ph type="sldNum" sz="quarter" idx="4"/>
          </p:nvPr>
        </p:nvSpPr>
        <p:spPr/>
        <p:txBody>
          <a:bodyPr/>
          <a:lstStyle/>
          <a:p>
            <a:fld id="{2066355A-084C-D24E-9AD2-7E4FC41EA627}" type="slidenum">
              <a:rPr lang="en-US" smtClean="0"/>
              <a:pPr/>
              <a:t>36</a:t>
            </a:fld>
            <a:endParaRPr lang="en-US" dirty="0"/>
          </a:p>
        </p:txBody>
      </p:sp>
      <p:graphicFrame>
        <p:nvGraphicFramePr>
          <p:cNvPr id="6" name="Group 23">
            <a:extLst>
              <a:ext uri="{FF2B5EF4-FFF2-40B4-BE49-F238E27FC236}">
                <a16:creationId xmlns:a16="http://schemas.microsoft.com/office/drawing/2014/main" id="{1936938B-755C-4050-8158-F92197DBACB9}"/>
              </a:ext>
            </a:extLst>
          </p:cNvPr>
          <p:cNvGraphicFramePr>
            <a:graphicFrameLocks noGrp="1"/>
          </p:cNvGraphicFramePr>
          <p:nvPr>
            <p:extLst>
              <p:ext uri="{D42A27DB-BD31-4B8C-83A1-F6EECF244321}">
                <p14:modId xmlns:p14="http://schemas.microsoft.com/office/powerpoint/2010/main" val="717531563"/>
              </p:ext>
            </p:extLst>
          </p:nvPr>
        </p:nvGraphicFramePr>
        <p:xfrm>
          <a:off x="950210" y="1133174"/>
          <a:ext cx="7239000" cy="3322320"/>
        </p:xfrm>
        <a:graphic>
          <a:graphicData uri="http://schemas.openxmlformats.org/drawingml/2006/table">
            <a:tbl>
              <a:tblPr/>
              <a:tblGrid>
                <a:gridCol w="2458737">
                  <a:extLst>
                    <a:ext uri="{9D8B030D-6E8A-4147-A177-3AD203B41FA5}">
                      <a16:colId xmlns:a16="http://schemas.microsoft.com/office/drawing/2014/main" val="20000"/>
                    </a:ext>
                  </a:extLst>
                </a:gridCol>
                <a:gridCol w="4780263">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Setting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PasswordAuthentication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Enable/disable password authentication.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PubkeyAuthentication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Enable/disable public key authentication.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HostKey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Reference server's private keys.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UsePAM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Enable/disable PAM support.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2823702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port SSH service binds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40886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ListenAddress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IP address SSH service listens 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3667015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SyslogFacility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logging level of SSH events.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23111859"/>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ChrootDirectory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Reference a chroot jail path for a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87589986"/>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AllowUsers</a:t>
                      </a:r>
                      <a:r>
                        <a:rPr kumimoji="0" lang="en-US" sz="1200" b="0" i="0" u="none" strike="noStrike" kern="1200" cap="none" normalizeH="0" baseline="0" dirty="0">
                          <a:ln>
                            <a:noFill/>
                          </a:ln>
                          <a:solidFill>
                            <a:srgbClr val="45545F"/>
                          </a:solidFill>
                          <a:effectLst/>
                          <a:latin typeface="+mn-lt"/>
                          <a:ea typeface="+mn-ea"/>
                          <a:cs typeface="Calibri"/>
                        </a:rPr>
                        <a:t>,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AllowGroups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Allow specified users/groups access over SSH.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5227891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DenyUsers</a:t>
                      </a:r>
                      <a:r>
                        <a:rPr kumimoji="0" lang="en-US" sz="1200" b="0" i="0" u="none" strike="noStrike" kern="1200" cap="none" normalizeH="0" baseline="0" dirty="0">
                          <a:ln>
                            <a:noFill/>
                          </a:ln>
                          <a:solidFill>
                            <a:srgbClr val="45545F"/>
                          </a:solidFill>
                          <a:effectLst/>
                          <a:latin typeface="+mn-lt"/>
                          <a:ea typeface="+mn-ea"/>
                          <a:cs typeface="Calibri"/>
                        </a:rPr>
                        <a:t>,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DenyGroups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Deny specified users/groups access over SSH.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34095485"/>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PermitRootLogin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Enable/disable root login over SSH.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57756470"/>
                  </a:ext>
                </a:extLst>
              </a:tr>
            </a:tbl>
          </a:graphicData>
        </a:graphic>
      </p:graphicFrame>
    </p:spTree>
    <p:extLst>
      <p:ext uri="{BB962C8B-B14F-4D97-AF65-F5344CB8AC3E}">
        <p14:creationId xmlns:p14="http://schemas.microsoft.com/office/powerpoint/2010/main" val="1853358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C53C3-E78B-456F-97A3-402C68DD439C}"/>
              </a:ext>
            </a:extLst>
          </p:cNvPr>
          <p:cNvSpPr>
            <a:spLocks noGrp="1"/>
          </p:cNvSpPr>
          <p:nvPr>
            <p:ph type="title"/>
          </p:nvPr>
        </p:nvSpPr>
        <p:spPr/>
        <p:txBody>
          <a:bodyPr/>
          <a:lstStyle/>
          <a:p>
            <a:r>
              <a:rPr lang="en-US" dirty="0"/>
              <a:t>PAM</a:t>
            </a:r>
          </a:p>
        </p:txBody>
      </p:sp>
      <p:sp>
        <p:nvSpPr>
          <p:cNvPr id="6" name="Text Placeholder 5">
            <a:extLst>
              <a:ext uri="{FF2B5EF4-FFF2-40B4-BE49-F238E27FC236}">
                <a16:creationId xmlns:a16="http://schemas.microsoft.com/office/drawing/2014/main" id="{C9FF6767-D778-495E-9E52-F5E1B040585A}"/>
              </a:ext>
            </a:extLst>
          </p:cNvPr>
          <p:cNvSpPr>
            <a:spLocks noGrp="1"/>
          </p:cNvSpPr>
          <p:nvPr>
            <p:ph type="body" sz="quarter" idx="13"/>
          </p:nvPr>
        </p:nvSpPr>
        <p:spPr/>
        <p:txBody>
          <a:bodyPr/>
          <a:lstStyle/>
          <a:p>
            <a:r>
              <a:rPr lang="en-US" dirty="0"/>
              <a:t>An underlying framework and centralized authentication method leveraged by other services and applications.</a:t>
            </a:r>
          </a:p>
        </p:txBody>
      </p:sp>
      <p:sp>
        <p:nvSpPr>
          <p:cNvPr id="3" name="Slide Number Placeholder 2">
            <a:extLst>
              <a:ext uri="{FF2B5EF4-FFF2-40B4-BE49-F238E27FC236}">
                <a16:creationId xmlns:a16="http://schemas.microsoft.com/office/drawing/2014/main" id="{E5D5FA06-BBCA-4378-A547-95D4107F40CB}"/>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5" name="Content Placeholder 4">
            <a:extLst>
              <a:ext uri="{FF2B5EF4-FFF2-40B4-BE49-F238E27FC236}">
                <a16:creationId xmlns:a16="http://schemas.microsoft.com/office/drawing/2014/main" id="{B1283AAB-AB08-494F-865C-7B8B1D9BB904}"/>
              </a:ext>
            </a:extLst>
          </p:cNvPr>
          <p:cNvSpPr>
            <a:spLocks noGrp="1"/>
          </p:cNvSpPr>
          <p:nvPr>
            <p:ph idx="1"/>
          </p:nvPr>
        </p:nvSpPr>
        <p:spPr/>
        <p:txBody>
          <a:bodyPr/>
          <a:lstStyle/>
          <a:p>
            <a:r>
              <a:rPr lang="en-US" dirty="0"/>
              <a:t>Used by services like Kerberos, LDAP, etc.</a:t>
            </a:r>
          </a:p>
          <a:p>
            <a:r>
              <a:rPr lang="en-US" dirty="0"/>
              <a:t>Provides common authentication for different apps/services.</a:t>
            </a:r>
          </a:p>
          <a:p>
            <a:r>
              <a:rPr lang="en-US" dirty="0"/>
              <a:t>Authentication is streamlined.</a:t>
            </a:r>
          </a:p>
          <a:p>
            <a:r>
              <a:rPr lang="en-US" dirty="0"/>
              <a:t>Makes it easier for admins to configure authentication policies.</a:t>
            </a:r>
          </a:p>
          <a:p>
            <a:pPr lvl="1"/>
            <a:r>
              <a:rPr lang="en-US" dirty="0"/>
              <a:t>Can configure them system-wide.</a:t>
            </a:r>
          </a:p>
          <a:p>
            <a:pPr lvl="1"/>
            <a:r>
              <a:rPr lang="en-US" dirty="0"/>
              <a:t>No need to configure distinct policies for each service.</a:t>
            </a:r>
          </a:p>
          <a:p>
            <a:r>
              <a:rPr lang="en-US" dirty="0"/>
              <a:t>Developers can create their own PAM modules.</a:t>
            </a:r>
          </a:p>
          <a:p>
            <a:pPr lvl="1"/>
            <a:r>
              <a:rPr lang="en-US" dirty="0"/>
              <a:t>Supports specific authentication/authorization functions within app.</a:t>
            </a:r>
          </a:p>
        </p:txBody>
      </p:sp>
    </p:spTree>
    <p:extLst>
      <p:ext uri="{BB962C8B-B14F-4D97-AF65-F5344CB8AC3E}">
        <p14:creationId xmlns:p14="http://schemas.microsoft.com/office/powerpoint/2010/main" val="2646271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33F8F-2445-430B-859A-91A11AF585ED}"/>
              </a:ext>
            </a:extLst>
          </p:cNvPr>
          <p:cNvSpPr>
            <a:spLocks noGrp="1"/>
          </p:cNvSpPr>
          <p:nvPr>
            <p:ph type="title"/>
          </p:nvPr>
        </p:nvSpPr>
        <p:spPr/>
        <p:txBody>
          <a:bodyPr/>
          <a:lstStyle/>
          <a:p>
            <a:r>
              <a:rPr lang="en-US" dirty="0"/>
              <a:t>PAM Configuration (Slide 1 of 2)</a:t>
            </a:r>
          </a:p>
        </p:txBody>
      </p:sp>
      <p:sp>
        <p:nvSpPr>
          <p:cNvPr id="4" name="Slide Number Placeholder 3">
            <a:extLst>
              <a:ext uri="{FF2B5EF4-FFF2-40B4-BE49-F238E27FC236}">
                <a16:creationId xmlns:a16="http://schemas.microsoft.com/office/drawing/2014/main" id="{714BCB67-EC5E-44D9-A59B-08219605439F}"/>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7" name="Content Placeholder 6">
            <a:extLst>
              <a:ext uri="{FF2B5EF4-FFF2-40B4-BE49-F238E27FC236}">
                <a16:creationId xmlns:a16="http://schemas.microsoft.com/office/drawing/2014/main" id="{F8E487A6-3E17-49BE-9502-165B8920E9FF}"/>
              </a:ext>
            </a:extLst>
          </p:cNvPr>
          <p:cNvSpPr>
            <a:spLocks noGrp="1"/>
          </p:cNvSpPr>
          <p:nvPr>
            <p:ph idx="1"/>
          </p:nvPr>
        </p:nvSpPr>
        <p:spPr/>
        <p:txBody>
          <a:bodyPr/>
          <a:lstStyle/>
          <a:p>
            <a:r>
              <a:rPr lang="en-US" dirty="0"/>
              <a:t>Files located in </a:t>
            </a:r>
            <a:r>
              <a:rPr lang="en-US" dirty="0">
                <a:latin typeface="Cutive Mono" panose="020B0604020202020204" charset="0"/>
              </a:rPr>
              <a:t>/etc/pam.d/</a:t>
            </a:r>
          </a:p>
          <a:p>
            <a:pPr lvl="1"/>
            <a:r>
              <a:rPr lang="en-US" dirty="0"/>
              <a:t>Each PAM-aware service has its own file.</a:t>
            </a:r>
          </a:p>
          <a:p>
            <a:pPr lvl="1"/>
            <a:r>
              <a:rPr lang="en-US" dirty="0"/>
              <a:t>Each file includes directives.</a:t>
            </a:r>
          </a:p>
          <a:p>
            <a:r>
              <a:rPr lang="en-US" dirty="0"/>
              <a:t>Directive format:</a:t>
            </a:r>
          </a:p>
          <a:p>
            <a:pPr marL="342900" lvl="1" indent="0">
              <a:buNone/>
            </a:pPr>
            <a:r>
              <a:rPr lang="en-US" sz="1400" dirty="0">
                <a:latin typeface="Cutive Mono" panose="020B0604020202020204" charset="0"/>
              </a:rPr>
              <a:t>&lt;module interface&gt; &lt;control flag&gt; &lt;module name&gt; &lt;module arguments&gt;</a:t>
            </a:r>
            <a:endParaRPr lang="en-US" dirty="0">
              <a:latin typeface="Cutive Mono" panose="020B0604020202020204" charset="0"/>
            </a:endParaRPr>
          </a:p>
          <a:p>
            <a:pPr lvl="1"/>
            <a:r>
              <a:rPr lang="en-US" dirty="0"/>
              <a:t>Module interfaces define function of authentication/authorization.</a:t>
            </a:r>
          </a:p>
          <a:p>
            <a:pPr lvl="1"/>
            <a:r>
              <a:rPr lang="en-US" dirty="0"/>
              <a:t>Control flags indicate what to do upon success/failure.</a:t>
            </a:r>
          </a:p>
          <a:p>
            <a:pPr lvl="1"/>
            <a:r>
              <a:rPr lang="en-US" dirty="0"/>
              <a:t>Module name references specific module.</a:t>
            </a:r>
          </a:p>
          <a:p>
            <a:pPr lvl="1"/>
            <a:r>
              <a:rPr lang="en-US" dirty="0"/>
              <a:t>Arguments can be optionally passed in.</a:t>
            </a:r>
          </a:p>
        </p:txBody>
      </p:sp>
    </p:spTree>
    <p:extLst>
      <p:ext uri="{BB962C8B-B14F-4D97-AF65-F5344CB8AC3E}">
        <p14:creationId xmlns:p14="http://schemas.microsoft.com/office/powerpoint/2010/main" val="450901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980C-8A1B-4CFE-819C-5925E6036B8E}"/>
              </a:ext>
            </a:extLst>
          </p:cNvPr>
          <p:cNvSpPr>
            <a:spLocks noGrp="1"/>
          </p:cNvSpPr>
          <p:nvPr>
            <p:ph type="title"/>
          </p:nvPr>
        </p:nvSpPr>
        <p:spPr/>
        <p:txBody>
          <a:bodyPr/>
          <a:lstStyle/>
          <a:p>
            <a:r>
              <a:rPr lang="en-US" dirty="0"/>
              <a:t>PAM Configuration (Slide 2 of 2)</a:t>
            </a:r>
          </a:p>
        </p:txBody>
      </p:sp>
      <p:sp>
        <p:nvSpPr>
          <p:cNvPr id="3" name="Slide Number Placeholder 2">
            <a:extLst>
              <a:ext uri="{FF2B5EF4-FFF2-40B4-BE49-F238E27FC236}">
                <a16:creationId xmlns:a16="http://schemas.microsoft.com/office/drawing/2014/main" id="{F13AB06B-3C04-4982-81FF-A48EB65ECD70}"/>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4" name="Content Placeholder 3">
            <a:extLst>
              <a:ext uri="{FF2B5EF4-FFF2-40B4-BE49-F238E27FC236}">
                <a16:creationId xmlns:a16="http://schemas.microsoft.com/office/drawing/2014/main" id="{5EC145E7-B40C-4B54-BD67-CC248D7716F2}"/>
              </a:ext>
            </a:extLst>
          </p:cNvPr>
          <p:cNvSpPr>
            <a:spLocks noGrp="1"/>
          </p:cNvSpPr>
          <p:nvPr>
            <p:ph idx="1"/>
          </p:nvPr>
        </p:nvSpPr>
        <p:spPr/>
        <p:txBody>
          <a:bodyPr/>
          <a:lstStyle/>
          <a:p>
            <a:r>
              <a:rPr lang="en-US" dirty="0"/>
              <a:t>Example password policy directive:</a:t>
            </a:r>
          </a:p>
          <a:p>
            <a:pPr marL="342900" lvl="1" indent="0">
              <a:buNone/>
            </a:pPr>
            <a:r>
              <a:rPr lang="en-US" dirty="0">
                <a:latin typeface="Cutive Mono" panose="020B0604020202020204" charset="0"/>
              </a:rPr>
              <a:t>password required pam_cracklib.so retry=5</a:t>
            </a:r>
          </a:p>
          <a:p>
            <a:pPr lvl="1"/>
            <a:r>
              <a:rPr lang="en-US" dirty="0">
                <a:latin typeface="Cutive Mono" panose="020B0604020202020204" charset="0"/>
              </a:rPr>
              <a:t>password</a:t>
            </a:r>
            <a:r>
              <a:rPr lang="en-US" dirty="0"/>
              <a:t> pertains to changing passwords.</a:t>
            </a:r>
          </a:p>
          <a:p>
            <a:pPr lvl="1"/>
            <a:r>
              <a:rPr lang="en-US" dirty="0">
                <a:latin typeface="Cutive Mono" panose="020B0604020202020204" charset="0"/>
              </a:rPr>
              <a:t>required</a:t>
            </a:r>
            <a:r>
              <a:rPr lang="en-US" dirty="0"/>
              <a:t> means result of module must be successful.</a:t>
            </a:r>
          </a:p>
          <a:p>
            <a:pPr lvl="1"/>
            <a:r>
              <a:rPr lang="en-US" dirty="0">
                <a:latin typeface="Cutive Mono" panose="020B0604020202020204" charset="0"/>
              </a:rPr>
              <a:t>pam_cracklib.so</a:t>
            </a:r>
            <a:r>
              <a:rPr lang="en-US" dirty="0"/>
              <a:t> module checks password against dictionary.</a:t>
            </a:r>
          </a:p>
          <a:p>
            <a:pPr lvl="1"/>
            <a:r>
              <a:rPr lang="en-US" dirty="0">
                <a:latin typeface="Cutive Mono" panose="020B0604020202020204" charset="0"/>
              </a:rPr>
              <a:t>retry=5</a:t>
            </a:r>
            <a:r>
              <a:rPr lang="en-US" dirty="0"/>
              <a:t> gives user five chances to fail.</a:t>
            </a:r>
          </a:p>
        </p:txBody>
      </p:sp>
    </p:spTree>
    <p:extLst>
      <p:ext uri="{BB962C8B-B14F-4D97-AF65-F5344CB8AC3E}">
        <p14:creationId xmlns:p14="http://schemas.microsoft.com/office/powerpoint/2010/main" val="241561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DC0B0-1D09-493B-B779-CFC0A3A6A0A5}"/>
              </a:ext>
            </a:extLst>
          </p:cNvPr>
          <p:cNvSpPr>
            <a:spLocks noGrp="1"/>
          </p:cNvSpPr>
          <p:nvPr>
            <p:ph type="title"/>
          </p:nvPr>
        </p:nvSpPr>
        <p:spPr/>
        <p:txBody>
          <a:bodyPr/>
          <a:lstStyle/>
          <a:p>
            <a:r>
              <a:rPr lang="en-US" dirty="0"/>
              <a:t>The CIA Triad</a:t>
            </a:r>
          </a:p>
        </p:txBody>
      </p:sp>
      <p:sp>
        <p:nvSpPr>
          <p:cNvPr id="4" name="Slide Number Placeholder 3">
            <a:extLst>
              <a:ext uri="{FF2B5EF4-FFF2-40B4-BE49-F238E27FC236}">
                <a16:creationId xmlns:a16="http://schemas.microsoft.com/office/drawing/2014/main" id="{FBCF4D7B-14B2-4596-BB60-83972BE378D6}"/>
              </a:ext>
            </a:extLst>
          </p:cNvPr>
          <p:cNvSpPr>
            <a:spLocks noGrp="1"/>
          </p:cNvSpPr>
          <p:nvPr>
            <p:ph type="sldNum" sz="quarter" idx="4"/>
          </p:nvPr>
        </p:nvSpPr>
        <p:spPr/>
        <p:txBody>
          <a:bodyPr/>
          <a:lstStyle/>
          <a:p>
            <a:fld id="{2066355A-084C-D24E-9AD2-7E4FC41EA627}" type="slidenum">
              <a:rPr lang="en-US" smtClean="0"/>
              <a:pPr/>
              <a:t>4</a:t>
            </a:fld>
            <a:endParaRPr lang="en-US" dirty="0"/>
          </a:p>
        </p:txBody>
      </p:sp>
      <p:graphicFrame>
        <p:nvGraphicFramePr>
          <p:cNvPr id="8" name="Group 23">
            <a:extLst>
              <a:ext uri="{FF2B5EF4-FFF2-40B4-BE49-F238E27FC236}">
                <a16:creationId xmlns:a16="http://schemas.microsoft.com/office/drawing/2014/main" id="{2E984717-D3F8-445C-AADD-A772D2DF001B}"/>
              </a:ext>
            </a:extLst>
          </p:cNvPr>
          <p:cNvGraphicFramePr>
            <a:graphicFrameLocks noGrp="1"/>
          </p:cNvGraphicFramePr>
          <p:nvPr>
            <p:extLst>
              <p:ext uri="{D42A27DB-BD31-4B8C-83A1-F6EECF244321}">
                <p14:modId xmlns:p14="http://schemas.microsoft.com/office/powerpoint/2010/main" val="1225401450"/>
              </p:ext>
            </p:extLst>
          </p:nvPr>
        </p:nvGraphicFramePr>
        <p:xfrm>
          <a:off x="712554" y="799477"/>
          <a:ext cx="7714311" cy="1892207"/>
        </p:xfrm>
        <a:graphic>
          <a:graphicData uri="http://schemas.openxmlformats.org/drawingml/2006/table">
            <a:tbl>
              <a:tblPr/>
              <a:tblGrid>
                <a:gridCol w="1929711">
                  <a:extLst>
                    <a:ext uri="{9D8B030D-6E8A-4147-A177-3AD203B41FA5}">
                      <a16:colId xmlns:a16="http://schemas.microsoft.com/office/drawing/2014/main" val="20000"/>
                    </a:ext>
                  </a:extLst>
                </a:gridCol>
                <a:gridCol w="5784600">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Principle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Confidentiality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Keep information private and protected from unauthorized access.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Controlled through encryption and access control.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Integrity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Keep information accurate and without unauthorized modification.</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Controlled through hashing, digital signatures,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Availability</a:t>
                      </a:r>
                      <a:endParaRPr kumimoji="0" lang="en-US" sz="1400" b="1" i="0" u="none" strike="noStrike" kern="1200" cap="none" normalizeH="0" baseline="0" dirty="0">
                        <a:ln>
                          <a:noFill/>
                        </a:ln>
                        <a:solidFill>
                          <a:srgbClr val="45545F"/>
                        </a:solidFill>
                        <a:effectLst/>
                        <a:latin typeface="+mn-lt"/>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Systems operate continuously and are accessible to authorized users.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Controlled through redundancy, fault tolerance,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11" name="Picture 10">
            <a:extLst>
              <a:ext uri="{FF2B5EF4-FFF2-40B4-BE49-F238E27FC236}">
                <a16:creationId xmlns:a16="http://schemas.microsoft.com/office/drawing/2014/main" id="{CA560D35-3B8A-4316-9691-1C3A79BF88E8}"/>
              </a:ext>
            </a:extLst>
          </p:cNvPr>
          <p:cNvPicPr>
            <a:picLocks noChangeAspect="1"/>
          </p:cNvPicPr>
          <p:nvPr/>
        </p:nvPicPr>
        <p:blipFill>
          <a:blip r:embed="rId2"/>
          <a:stretch>
            <a:fillRect/>
          </a:stretch>
        </p:blipFill>
        <p:spPr>
          <a:xfrm>
            <a:off x="3324725" y="2761013"/>
            <a:ext cx="2494551" cy="2178574"/>
          </a:xfrm>
          <a:prstGeom prst="rect">
            <a:avLst/>
          </a:prstGeom>
        </p:spPr>
      </p:pic>
    </p:spTree>
    <p:extLst>
      <p:ext uri="{BB962C8B-B14F-4D97-AF65-F5344CB8AC3E}">
        <p14:creationId xmlns:p14="http://schemas.microsoft.com/office/powerpoint/2010/main" val="59966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27C41D-EC70-40EE-9579-91C25ECCB6A8}"/>
              </a:ext>
            </a:extLst>
          </p:cNvPr>
          <p:cNvSpPr>
            <a:spLocks noGrp="1"/>
          </p:cNvSpPr>
          <p:nvPr>
            <p:ph type="title"/>
          </p:nvPr>
        </p:nvSpPr>
        <p:spPr/>
        <p:txBody>
          <a:bodyPr/>
          <a:lstStyle/>
          <a:p>
            <a:r>
              <a:rPr lang="en-US" dirty="0"/>
              <a:t>TTY Security</a:t>
            </a:r>
          </a:p>
        </p:txBody>
      </p:sp>
      <p:sp>
        <p:nvSpPr>
          <p:cNvPr id="3" name="Slide Number Placeholder 2">
            <a:extLst>
              <a:ext uri="{FF2B5EF4-FFF2-40B4-BE49-F238E27FC236}">
                <a16:creationId xmlns:a16="http://schemas.microsoft.com/office/drawing/2014/main" id="{1C872FBF-4C5F-4821-8B91-56DF9B05546C}"/>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6" name="Content Placeholder 5">
            <a:extLst>
              <a:ext uri="{FF2B5EF4-FFF2-40B4-BE49-F238E27FC236}">
                <a16:creationId xmlns:a16="http://schemas.microsoft.com/office/drawing/2014/main" id="{167D717F-98EF-490D-A4B7-F5F1845A654F}"/>
              </a:ext>
            </a:extLst>
          </p:cNvPr>
          <p:cNvSpPr>
            <a:spLocks noGrp="1"/>
          </p:cNvSpPr>
          <p:nvPr>
            <p:ph idx="1"/>
          </p:nvPr>
        </p:nvSpPr>
        <p:spPr/>
        <p:txBody>
          <a:bodyPr/>
          <a:lstStyle/>
          <a:p>
            <a:r>
              <a:rPr lang="en-US" dirty="0"/>
              <a:t>Users can work with multiple controlling terminals (</a:t>
            </a:r>
            <a:r>
              <a:rPr lang="en-US" dirty="0">
                <a:latin typeface="Cutive Mono" panose="020B0604020202020204" charset="0"/>
              </a:rPr>
              <a:t>/dev/tty#</a:t>
            </a:r>
            <a:r>
              <a:rPr lang="en-US" dirty="0"/>
              <a:t>).</a:t>
            </a:r>
          </a:p>
          <a:p>
            <a:r>
              <a:rPr lang="en-US" dirty="0"/>
              <a:t>Root user working with terminal can be a security risk.</a:t>
            </a:r>
          </a:p>
          <a:p>
            <a:pPr lvl="1"/>
            <a:r>
              <a:rPr lang="en-US" dirty="0"/>
              <a:t>Anyone with root access can issue any command.</a:t>
            </a:r>
          </a:p>
          <a:p>
            <a:r>
              <a:rPr lang="en-US" dirty="0">
                <a:latin typeface="Cutive Mono" panose="020B0604020202020204" charset="0"/>
              </a:rPr>
              <a:t>/etc/securetty</a:t>
            </a:r>
          </a:p>
          <a:p>
            <a:pPr lvl="1"/>
            <a:r>
              <a:rPr lang="en-US" dirty="0"/>
              <a:t>Leveraged by PAM to determine root access to terminals.</a:t>
            </a:r>
          </a:p>
          <a:p>
            <a:pPr lvl="1"/>
            <a:r>
              <a:rPr lang="en-US" dirty="0"/>
              <a:t>If file does not exist, root can use any terminal.</a:t>
            </a:r>
          </a:p>
          <a:p>
            <a:pPr lvl="1"/>
            <a:r>
              <a:rPr lang="en-US" dirty="0"/>
              <a:t>If empty, root can use single user mode or certain programs.</a:t>
            </a:r>
          </a:p>
          <a:p>
            <a:pPr lvl="1"/>
            <a:r>
              <a:rPr lang="en-US" dirty="0"/>
              <a:t>You can add/remove </a:t>
            </a:r>
            <a:r>
              <a:rPr lang="en-US" dirty="0">
                <a:latin typeface="Cutive Mono" panose="020B0604020202020204" charset="0"/>
              </a:rPr>
              <a:t>tty#</a:t>
            </a:r>
            <a:r>
              <a:rPr lang="en-US" dirty="0"/>
              <a:t> to give/remove root access to specific terminal.</a:t>
            </a:r>
          </a:p>
        </p:txBody>
      </p:sp>
    </p:spTree>
    <p:extLst>
      <p:ext uri="{BB962C8B-B14F-4D97-AF65-F5344CB8AC3E}">
        <p14:creationId xmlns:p14="http://schemas.microsoft.com/office/powerpoint/2010/main" val="2974671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EB83E0-0FE1-4A5C-98A0-16512A4D600B}"/>
              </a:ext>
            </a:extLst>
          </p:cNvPr>
          <p:cNvSpPr>
            <a:spLocks noGrp="1"/>
          </p:cNvSpPr>
          <p:nvPr>
            <p:ph type="title"/>
          </p:nvPr>
        </p:nvSpPr>
        <p:spPr/>
        <p:txBody>
          <a:bodyPr/>
          <a:lstStyle/>
          <a:p>
            <a:r>
              <a:rPr lang="en-US" dirty="0"/>
              <a:t>PKI</a:t>
            </a:r>
          </a:p>
        </p:txBody>
      </p:sp>
      <p:sp>
        <p:nvSpPr>
          <p:cNvPr id="7" name="Text Placeholder 6">
            <a:extLst>
              <a:ext uri="{FF2B5EF4-FFF2-40B4-BE49-F238E27FC236}">
                <a16:creationId xmlns:a16="http://schemas.microsoft.com/office/drawing/2014/main" id="{9632A635-A6CB-44CD-8072-6508ED47E27E}"/>
              </a:ext>
            </a:extLst>
          </p:cNvPr>
          <p:cNvSpPr>
            <a:spLocks noGrp="1"/>
          </p:cNvSpPr>
          <p:nvPr>
            <p:ph type="body" sz="quarter" idx="13"/>
          </p:nvPr>
        </p:nvSpPr>
        <p:spPr/>
        <p:txBody>
          <a:bodyPr/>
          <a:lstStyle/>
          <a:p>
            <a:r>
              <a:rPr lang="en-US" dirty="0"/>
              <a:t>A system composed of various cryptographic components that authenticate and validate data and entities.</a:t>
            </a:r>
          </a:p>
        </p:txBody>
      </p:sp>
      <p:sp>
        <p:nvSpPr>
          <p:cNvPr id="3" name="Slide Number Placeholder 2">
            <a:extLst>
              <a:ext uri="{FF2B5EF4-FFF2-40B4-BE49-F238E27FC236}">
                <a16:creationId xmlns:a16="http://schemas.microsoft.com/office/drawing/2014/main" id="{CFDF14F5-1DAA-4165-BDF3-10BAF6947052}"/>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6" name="Content Placeholder 5">
            <a:extLst>
              <a:ext uri="{FF2B5EF4-FFF2-40B4-BE49-F238E27FC236}">
                <a16:creationId xmlns:a16="http://schemas.microsoft.com/office/drawing/2014/main" id="{3D5FA71A-18CF-415A-83C1-D8F44ADB4915}"/>
              </a:ext>
            </a:extLst>
          </p:cNvPr>
          <p:cNvSpPr>
            <a:spLocks noGrp="1"/>
          </p:cNvSpPr>
          <p:nvPr>
            <p:ph idx="1"/>
          </p:nvPr>
        </p:nvSpPr>
        <p:spPr/>
        <p:txBody>
          <a:bodyPr/>
          <a:lstStyle/>
          <a:p>
            <a:r>
              <a:rPr lang="en-US" dirty="0"/>
              <a:t>Includes certificate authorities, certificates, software, services, etc.</a:t>
            </a:r>
          </a:p>
          <a:p>
            <a:r>
              <a:rPr lang="en-US" dirty="0"/>
              <a:t>Implement in various hierarchical structures.</a:t>
            </a:r>
          </a:p>
          <a:p>
            <a:r>
              <a:rPr lang="en-US" dirty="0"/>
              <a:t>Can be public or private.</a:t>
            </a:r>
          </a:p>
          <a:p>
            <a:r>
              <a:rPr lang="en-US" dirty="0"/>
              <a:t>Implements asymmetric cryptography.</a:t>
            </a:r>
          </a:p>
          <a:p>
            <a:r>
              <a:rPr lang="en-US" dirty="0"/>
              <a:t>Encrypts/decrypts network data.</a:t>
            </a:r>
          </a:p>
          <a:p>
            <a:r>
              <a:rPr lang="en-US" dirty="0"/>
              <a:t>Often used to secure transactions of Internet.</a:t>
            </a:r>
          </a:p>
          <a:p>
            <a:endParaRPr lang="en-US" dirty="0"/>
          </a:p>
        </p:txBody>
      </p:sp>
    </p:spTree>
    <p:extLst>
      <p:ext uri="{BB962C8B-B14F-4D97-AF65-F5344CB8AC3E}">
        <p14:creationId xmlns:p14="http://schemas.microsoft.com/office/powerpoint/2010/main" val="3464675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A0485A-75E9-4733-87AD-CE0A82738E15}"/>
              </a:ext>
            </a:extLst>
          </p:cNvPr>
          <p:cNvSpPr>
            <a:spLocks noGrp="1"/>
          </p:cNvSpPr>
          <p:nvPr>
            <p:ph type="title"/>
          </p:nvPr>
        </p:nvSpPr>
        <p:spPr/>
        <p:txBody>
          <a:bodyPr/>
          <a:lstStyle/>
          <a:p>
            <a:r>
              <a:rPr lang="en-US" dirty="0"/>
              <a:t>PKI Components (Slide 1 of 2)</a:t>
            </a:r>
          </a:p>
        </p:txBody>
      </p:sp>
      <p:sp>
        <p:nvSpPr>
          <p:cNvPr id="4" name="Slide Number Placeholder 3">
            <a:extLst>
              <a:ext uri="{FF2B5EF4-FFF2-40B4-BE49-F238E27FC236}">
                <a16:creationId xmlns:a16="http://schemas.microsoft.com/office/drawing/2014/main" id="{C3E8AF79-3FF4-46B0-ADE4-7C310998F22D}"/>
              </a:ext>
            </a:extLst>
          </p:cNvPr>
          <p:cNvSpPr>
            <a:spLocks noGrp="1"/>
          </p:cNvSpPr>
          <p:nvPr>
            <p:ph type="sldNum" sz="quarter" idx="4"/>
          </p:nvPr>
        </p:nvSpPr>
        <p:spPr/>
        <p:txBody>
          <a:bodyPr/>
          <a:lstStyle/>
          <a:p>
            <a:fld id="{2066355A-084C-D24E-9AD2-7E4FC41EA627}" type="slidenum">
              <a:rPr lang="en-US" smtClean="0"/>
              <a:pPr/>
              <a:t>42</a:t>
            </a:fld>
            <a:endParaRPr lang="en-US" dirty="0"/>
          </a:p>
        </p:txBody>
      </p:sp>
      <p:graphicFrame>
        <p:nvGraphicFramePr>
          <p:cNvPr id="10" name="Group 23">
            <a:extLst>
              <a:ext uri="{FF2B5EF4-FFF2-40B4-BE49-F238E27FC236}">
                <a16:creationId xmlns:a16="http://schemas.microsoft.com/office/drawing/2014/main" id="{1B6FA8AD-C510-432A-8E70-F1A30DD3D74B}"/>
              </a:ext>
            </a:extLst>
          </p:cNvPr>
          <p:cNvGraphicFramePr>
            <a:graphicFrameLocks noGrp="1"/>
          </p:cNvGraphicFramePr>
          <p:nvPr>
            <p:extLst>
              <p:ext uri="{D42A27DB-BD31-4B8C-83A1-F6EECF244321}">
                <p14:modId xmlns:p14="http://schemas.microsoft.com/office/powerpoint/2010/main" val="2912951703"/>
              </p:ext>
            </p:extLst>
          </p:nvPr>
        </p:nvGraphicFramePr>
        <p:xfrm>
          <a:off x="950210" y="947906"/>
          <a:ext cx="7239000" cy="3247688"/>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PKI Component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Digital signature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Message digest encrypted with private key.</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Encrypted hash is attached to message as signature.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Digital certificate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Fundamental component of PKI.</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Associates credentials with public key.</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Validates holder's identity through digital signatures.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Distributes public 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Server that issues certificates and maintains keys.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Signs certificates so clients can validate.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Different than self-signed certs.</a:t>
                      </a:r>
                    </a:p>
                    <a:p>
                      <a:pPr marL="628650" marR="0" lvl="1"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Owned by same entity that signs them.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CSR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Message sent to CA when entity applies for a cert.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Includes information that should go into cert.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03661670"/>
                  </a:ext>
                </a:extLst>
              </a:tr>
            </a:tbl>
          </a:graphicData>
        </a:graphic>
      </p:graphicFrame>
    </p:spTree>
    <p:extLst>
      <p:ext uri="{BB962C8B-B14F-4D97-AF65-F5344CB8AC3E}">
        <p14:creationId xmlns:p14="http://schemas.microsoft.com/office/powerpoint/2010/main" val="1667252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E9CD-7566-A94A-B7B4-953BFE2DD44C}"/>
              </a:ext>
            </a:extLst>
          </p:cNvPr>
          <p:cNvSpPr>
            <a:spLocks noGrp="1"/>
          </p:cNvSpPr>
          <p:nvPr>
            <p:ph type="title"/>
          </p:nvPr>
        </p:nvSpPr>
        <p:spPr/>
        <p:txBody>
          <a:bodyPr/>
          <a:lstStyle/>
          <a:p>
            <a:r>
              <a:rPr lang="en-US" dirty="0"/>
              <a:t>PKI Components (Slide 2 of 2)</a:t>
            </a:r>
          </a:p>
        </p:txBody>
      </p:sp>
      <p:sp>
        <p:nvSpPr>
          <p:cNvPr id="3" name="Slide Number Placeholder 2">
            <a:extLst>
              <a:ext uri="{FF2B5EF4-FFF2-40B4-BE49-F238E27FC236}">
                <a16:creationId xmlns:a16="http://schemas.microsoft.com/office/drawing/2014/main" id="{5EA109BF-C314-DE4C-B1BD-831A26732A97}"/>
              </a:ext>
            </a:extLst>
          </p:cNvPr>
          <p:cNvSpPr>
            <a:spLocks noGrp="1"/>
          </p:cNvSpPr>
          <p:nvPr>
            <p:ph type="sldNum" sz="quarter" idx="4"/>
          </p:nvPr>
        </p:nvSpPr>
        <p:spPr/>
        <p:txBody>
          <a:bodyPr/>
          <a:lstStyle/>
          <a:p>
            <a:fld id="{2066355A-084C-D24E-9AD2-7E4FC41EA627}" type="slidenum">
              <a:rPr lang="en-US" smtClean="0"/>
              <a:pPr/>
              <a:t>43</a:t>
            </a:fld>
            <a:endParaRPr lang="en-US" dirty="0"/>
          </a:p>
        </p:txBody>
      </p:sp>
      <p:pic>
        <p:nvPicPr>
          <p:cNvPr id="13" name="Picture 12">
            <a:extLst>
              <a:ext uri="{FF2B5EF4-FFF2-40B4-BE49-F238E27FC236}">
                <a16:creationId xmlns:a16="http://schemas.microsoft.com/office/drawing/2014/main" id="{DB450FAE-681C-4823-B4CD-1995736E4468}"/>
              </a:ext>
            </a:extLst>
          </p:cNvPr>
          <p:cNvPicPr>
            <a:picLocks noChangeAspect="1"/>
          </p:cNvPicPr>
          <p:nvPr/>
        </p:nvPicPr>
        <p:blipFill>
          <a:blip r:embed="rId2"/>
          <a:stretch>
            <a:fillRect/>
          </a:stretch>
        </p:blipFill>
        <p:spPr>
          <a:xfrm>
            <a:off x="1167617" y="934511"/>
            <a:ext cx="6808767" cy="3274477"/>
          </a:xfrm>
          <a:prstGeom prst="rect">
            <a:avLst/>
          </a:prstGeom>
        </p:spPr>
      </p:pic>
    </p:spTree>
    <p:extLst>
      <p:ext uri="{BB962C8B-B14F-4D97-AF65-F5344CB8AC3E}">
        <p14:creationId xmlns:p14="http://schemas.microsoft.com/office/powerpoint/2010/main" val="2606708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B7E9-AC53-49AC-86F5-0070760C4325}"/>
              </a:ext>
            </a:extLst>
          </p:cNvPr>
          <p:cNvSpPr>
            <a:spLocks noGrp="1"/>
          </p:cNvSpPr>
          <p:nvPr>
            <p:ph type="title"/>
          </p:nvPr>
        </p:nvSpPr>
        <p:spPr/>
        <p:txBody>
          <a:bodyPr/>
          <a:lstStyle/>
          <a:p>
            <a:r>
              <a:rPr lang="en-US" dirty="0"/>
              <a:t>OpenSSL</a:t>
            </a:r>
          </a:p>
        </p:txBody>
      </p:sp>
      <p:sp>
        <p:nvSpPr>
          <p:cNvPr id="3" name="Slide Number Placeholder 2">
            <a:extLst>
              <a:ext uri="{FF2B5EF4-FFF2-40B4-BE49-F238E27FC236}">
                <a16:creationId xmlns:a16="http://schemas.microsoft.com/office/drawing/2014/main" id="{12964691-7801-4BBA-BB19-96C2E6AA4E97}"/>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
        <p:nvSpPr>
          <p:cNvPr id="6" name="Content Placeholder 5">
            <a:extLst>
              <a:ext uri="{FF2B5EF4-FFF2-40B4-BE49-F238E27FC236}">
                <a16:creationId xmlns:a16="http://schemas.microsoft.com/office/drawing/2014/main" id="{DB483C0C-2218-4320-995C-13D55AD8BD7F}"/>
              </a:ext>
            </a:extLst>
          </p:cNvPr>
          <p:cNvSpPr>
            <a:spLocks noGrp="1"/>
          </p:cNvSpPr>
          <p:nvPr>
            <p:ph idx="1"/>
          </p:nvPr>
        </p:nvSpPr>
        <p:spPr/>
        <p:txBody>
          <a:bodyPr/>
          <a:lstStyle/>
          <a:p>
            <a:r>
              <a:rPr lang="en-US" dirty="0"/>
              <a:t>An open source implementation of SSL/TLS.</a:t>
            </a:r>
          </a:p>
          <a:p>
            <a:r>
              <a:rPr lang="en-US" dirty="0"/>
              <a:t>Secures data in transit using cryptography.</a:t>
            </a:r>
          </a:p>
          <a:p>
            <a:r>
              <a:rPr lang="en-US" dirty="0">
                <a:latin typeface="Cutive Mono" panose="020B0604020202020204" charset="0"/>
              </a:rPr>
              <a:t>openssl</a:t>
            </a:r>
            <a:r>
              <a:rPr lang="en-US" dirty="0"/>
              <a:t> command used to generate/manage PKI components.</a:t>
            </a:r>
          </a:p>
          <a:p>
            <a:r>
              <a:rPr lang="en-US" dirty="0"/>
              <a:t>Using </a:t>
            </a:r>
            <a:r>
              <a:rPr lang="en-US" dirty="0">
                <a:latin typeface="Cutive Mono" panose="020B0604020202020204" charset="0"/>
              </a:rPr>
              <a:t>openssl</a:t>
            </a:r>
            <a:r>
              <a:rPr lang="en-US" dirty="0"/>
              <a:t>, you can:</a:t>
            </a:r>
          </a:p>
          <a:p>
            <a:pPr lvl="1"/>
            <a:r>
              <a:rPr lang="en-US" dirty="0"/>
              <a:t>Generate key pairs.</a:t>
            </a:r>
          </a:p>
          <a:p>
            <a:pPr lvl="1"/>
            <a:r>
              <a:rPr lang="en-US" dirty="0"/>
              <a:t>Generate self-signed certs.</a:t>
            </a:r>
          </a:p>
          <a:p>
            <a:pPr lvl="1"/>
            <a:r>
              <a:rPr lang="en-US" dirty="0"/>
              <a:t>Generate certs from CSRs.</a:t>
            </a:r>
          </a:p>
          <a:p>
            <a:pPr lvl="1"/>
            <a:r>
              <a:rPr lang="en-US" dirty="0"/>
              <a:t>Calculate hash values.</a:t>
            </a:r>
          </a:p>
          <a:p>
            <a:pPr lvl="1"/>
            <a:r>
              <a:rPr lang="en-US" dirty="0"/>
              <a:t>Encrypt/decrypt data.</a:t>
            </a:r>
          </a:p>
          <a:p>
            <a:pPr lvl="1"/>
            <a:r>
              <a:rPr lang="en-US" dirty="0"/>
              <a:t>Manage keys/certs in a CA.</a:t>
            </a:r>
          </a:p>
          <a:p>
            <a:pPr lvl="1"/>
            <a:r>
              <a:rPr lang="en-US" dirty="0"/>
              <a:t>And more.</a:t>
            </a:r>
          </a:p>
          <a:p>
            <a:pPr lvl="1"/>
            <a:endParaRPr lang="en-US" dirty="0"/>
          </a:p>
          <a:p>
            <a:pPr lvl="1"/>
            <a:endParaRPr lang="en-US" dirty="0"/>
          </a:p>
        </p:txBody>
      </p:sp>
    </p:spTree>
    <p:extLst>
      <p:ext uri="{BB962C8B-B14F-4D97-AF65-F5344CB8AC3E}">
        <p14:creationId xmlns:p14="http://schemas.microsoft.com/office/powerpoint/2010/main" val="12521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1859-1E87-48F9-AA6B-DE733219797C}"/>
              </a:ext>
            </a:extLst>
          </p:cNvPr>
          <p:cNvSpPr>
            <a:spLocks noGrp="1"/>
          </p:cNvSpPr>
          <p:nvPr>
            <p:ph type="title"/>
          </p:nvPr>
        </p:nvSpPr>
        <p:spPr/>
        <p:txBody>
          <a:bodyPr/>
          <a:lstStyle/>
          <a:p>
            <a:r>
              <a:rPr lang="en-US" dirty="0"/>
              <a:t>VPNs and IPSec (Slide 1 of 2)</a:t>
            </a:r>
          </a:p>
        </p:txBody>
      </p:sp>
      <p:sp>
        <p:nvSpPr>
          <p:cNvPr id="3" name="Slide Number Placeholder 2">
            <a:extLst>
              <a:ext uri="{FF2B5EF4-FFF2-40B4-BE49-F238E27FC236}">
                <a16:creationId xmlns:a16="http://schemas.microsoft.com/office/drawing/2014/main" id="{AF9B2BFE-23EE-465E-A0C3-1A91A6F2B876}"/>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
        <p:nvSpPr>
          <p:cNvPr id="4" name="Content Placeholder 3">
            <a:extLst>
              <a:ext uri="{FF2B5EF4-FFF2-40B4-BE49-F238E27FC236}">
                <a16:creationId xmlns:a16="http://schemas.microsoft.com/office/drawing/2014/main" id="{F2FD6300-20B5-4C95-A234-3D98FBC16E6F}"/>
              </a:ext>
            </a:extLst>
          </p:cNvPr>
          <p:cNvSpPr>
            <a:spLocks noGrp="1"/>
          </p:cNvSpPr>
          <p:nvPr>
            <p:ph idx="1"/>
          </p:nvPr>
        </p:nvSpPr>
        <p:spPr/>
        <p:txBody>
          <a:bodyPr/>
          <a:lstStyle/>
          <a:p>
            <a:r>
              <a:rPr lang="en-US" dirty="0"/>
              <a:t>VPNs use tunneling protocols to authenticate clients and encrypt data.</a:t>
            </a:r>
          </a:p>
          <a:p>
            <a:r>
              <a:rPr lang="en-US" dirty="0"/>
              <a:t>IPSec is an open standard.</a:t>
            </a:r>
          </a:p>
          <a:p>
            <a:r>
              <a:rPr lang="en-US" dirty="0"/>
              <a:t>Usually used in site-to-site VPNs.</a:t>
            </a:r>
          </a:p>
          <a:p>
            <a:r>
              <a:rPr lang="en-US" dirty="0"/>
              <a:t>Provides authenticity, integrity, anti-replay, etc.</a:t>
            </a:r>
          </a:p>
          <a:p>
            <a:r>
              <a:rPr lang="en-US" dirty="0"/>
              <a:t>Operates at layer 3.</a:t>
            </a:r>
          </a:p>
          <a:p>
            <a:r>
              <a:rPr lang="en-US" dirty="0"/>
              <a:t>Two modes of operation:</a:t>
            </a:r>
          </a:p>
          <a:p>
            <a:pPr lvl="1"/>
            <a:r>
              <a:rPr lang="en-US" dirty="0"/>
              <a:t>Transport: Packet contents are encrypted, header is not.</a:t>
            </a:r>
          </a:p>
          <a:p>
            <a:pPr lvl="1"/>
            <a:r>
              <a:rPr lang="en-US" dirty="0"/>
              <a:t>Tunnel: Everything is encrypted.</a:t>
            </a:r>
          </a:p>
          <a:p>
            <a:r>
              <a:rPr lang="en-US" dirty="0"/>
              <a:t>Supported by many OSes and network devices.</a:t>
            </a:r>
          </a:p>
          <a:p>
            <a:pPr lvl="1"/>
            <a:r>
              <a:rPr lang="en-US" dirty="0"/>
              <a:t>Implementation differs.</a:t>
            </a:r>
          </a:p>
        </p:txBody>
      </p:sp>
    </p:spTree>
    <p:extLst>
      <p:ext uri="{BB962C8B-B14F-4D97-AF65-F5344CB8AC3E}">
        <p14:creationId xmlns:p14="http://schemas.microsoft.com/office/powerpoint/2010/main" val="74991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BF92-B984-7241-BE6F-4E1F3400FB48}"/>
              </a:ext>
            </a:extLst>
          </p:cNvPr>
          <p:cNvSpPr>
            <a:spLocks noGrp="1"/>
          </p:cNvSpPr>
          <p:nvPr>
            <p:ph type="title"/>
          </p:nvPr>
        </p:nvSpPr>
        <p:spPr/>
        <p:txBody>
          <a:bodyPr/>
          <a:lstStyle/>
          <a:p>
            <a:r>
              <a:rPr lang="en-US" dirty="0"/>
              <a:t>VPNs and IPSec (Slide 2 of 2)</a:t>
            </a:r>
          </a:p>
        </p:txBody>
      </p:sp>
      <p:sp>
        <p:nvSpPr>
          <p:cNvPr id="3" name="Slide Number Placeholder 2">
            <a:extLst>
              <a:ext uri="{FF2B5EF4-FFF2-40B4-BE49-F238E27FC236}">
                <a16:creationId xmlns:a16="http://schemas.microsoft.com/office/drawing/2014/main" id="{E31B5FA0-7460-E449-9AE5-A4AACC9F6CE7}"/>
              </a:ext>
            </a:extLst>
          </p:cNvPr>
          <p:cNvSpPr>
            <a:spLocks noGrp="1"/>
          </p:cNvSpPr>
          <p:nvPr>
            <p:ph type="sldNum" sz="quarter" idx="4"/>
          </p:nvPr>
        </p:nvSpPr>
        <p:spPr/>
        <p:txBody>
          <a:bodyPr/>
          <a:lstStyle/>
          <a:p>
            <a:fld id="{2066355A-084C-D24E-9AD2-7E4FC41EA627}" type="slidenum">
              <a:rPr lang="en-US" smtClean="0"/>
              <a:pPr/>
              <a:t>46</a:t>
            </a:fld>
            <a:endParaRPr lang="en-US" dirty="0"/>
          </a:p>
        </p:txBody>
      </p:sp>
      <p:pic>
        <p:nvPicPr>
          <p:cNvPr id="14" name="Picture 13">
            <a:extLst>
              <a:ext uri="{FF2B5EF4-FFF2-40B4-BE49-F238E27FC236}">
                <a16:creationId xmlns:a16="http://schemas.microsoft.com/office/drawing/2014/main" id="{8EB936F5-7DE9-4EDE-8C83-88D6E15F3C83}"/>
              </a:ext>
            </a:extLst>
          </p:cNvPr>
          <p:cNvPicPr>
            <a:picLocks noChangeAspect="1"/>
          </p:cNvPicPr>
          <p:nvPr/>
        </p:nvPicPr>
        <p:blipFill>
          <a:blip r:embed="rId2"/>
          <a:stretch>
            <a:fillRect/>
          </a:stretch>
        </p:blipFill>
        <p:spPr>
          <a:xfrm>
            <a:off x="944935" y="1044138"/>
            <a:ext cx="7254131" cy="3319315"/>
          </a:xfrm>
          <a:prstGeom prst="rect">
            <a:avLst/>
          </a:prstGeom>
        </p:spPr>
      </p:pic>
    </p:spTree>
    <p:extLst>
      <p:ext uri="{BB962C8B-B14F-4D97-AF65-F5344CB8AC3E}">
        <p14:creationId xmlns:p14="http://schemas.microsoft.com/office/powerpoint/2010/main" val="3515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7CB0-864A-43DB-BA76-23F476FECB77}"/>
              </a:ext>
            </a:extLst>
          </p:cNvPr>
          <p:cNvSpPr>
            <a:spLocks noGrp="1"/>
          </p:cNvSpPr>
          <p:nvPr>
            <p:ph type="title"/>
          </p:nvPr>
        </p:nvSpPr>
        <p:spPr/>
        <p:txBody>
          <a:bodyPr/>
          <a:lstStyle/>
          <a:p>
            <a:r>
              <a:rPr lang="en-US" dirty="0"/>
              <a:t>VPNs and SSL/TLS</a:t>
            </a:r>
          </a:p>
        </p:txBody>
      </p:sp>
      <p:sp>
        <p:nvSpPr>
          <p:cNvPr id="3" name="Slide Number Placeholder 2">
            <a:extLst>
              <a:ext uri="{FF2B5EF4-FFF2-40B4-BE49-F238E27FC236}">
                <a16:creationId xmlns:a16="http://schemas.microsoft.com/office/drawing/2014/main" id="{5FF54775-5E53-469D-9CBB-40FF09AD3E8F}"/>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4" name="Content Placeholder 3">
            <a:extLst>
              <a:ext uri="{FF2B5EF4-FFF2-40B4-BE49-F238E27FC236}">
                <a16:creationId xmlns:a16="http://schemas.microsoft.com/office/drawing/2014/main" id="{7EBE6412-9C89-44ED-A3F0-B9ED27666B1A}"/>
              </a:ext>
            </a:extLst>
          </p:cNvPr>
          <p:cNvSpPr>
            <a:spLocks noGrp="1"/>
          </p:cNvSpPr>
          <p:nvPr>
            <p:ph idx="1"/>
          </p:nvPr>
        </p:nvSpPr>
        <p:spPr/>
        <p:txBody>
          <a:bodyPr/>
          <a:lstStyle/>
          <a:p>
            <a:r>
              <a:rPr lang="en-US" dirty="0"/>
              <a:t>SSL/TLS also used as VPN tunneling protocol.</a:t>
            </a:r>
          </a:p>
          <a:p>
            <a:pPr lvl="1"/>
            <a:r>
              <a:rPr lang="en-US" dirty="0"/>
              <a:t>Usually in remote access connections.</a:t>
            </a:r>
          </a:p>
          <a:p>
            <a:r>
              <a:rPr lang="en-US" dirty="0"/>
              <a:t>Layer 7 protocol.</a:t>
            </a:r>
          </a:p>
          <a:p>
            <a:r>
              <a:rPr lang="en-US" dirty="0"/>
              <a:t>OpenVPN is a popular implementation.</a:t>
            </a:r>
          </a:p>
          <a:p>
            <a:pPr lvl="1"/>
            <a:r>
              <a:rPr lang="en-US" dirty="0"/>
              <a:t>Supports password, certificate, and smart card authentication.</a:t>
            </a:r>
          </a:p>
          <a:p>
            <a:pPr lvl="1"/>
            <a:r>
              <a:rPr lang="en-US" dirty="0"/>
              <a:t>Can generate self-signed certs or use CA-signed certs.</a:t>
            </a:r>
          </a:p>
          <a:p>
            <a:pPr lvl="1"/>
            <a:r>
              <a:rPr lang="en-US" dirty="0"/>
              <a:t>Available through </a:t>
            </a:r>
            <a:r>
              <a:rPr lang="en-US" dirty="0">
                <a:latin typeface="Cutive Mono" panose="020B0604020202020204" charset="0"/>
              </a:rPr>
              <a:t>openvpn</a:t>
            </a:r>
            <a:r>
              <a:rPr lang="en-US" dirty="0"/>
              <a:t> package.</a:t>
            </a:r>
          </a:p>
          <a:p>
            <a:pPr lvl="1"/>
            <a:r>
              <a:rPr lang="en-US" dirty="0"/>
              <a:t>Config files stored in </a:t>
            </a:r>
            <a:r>
              <a:rPr lang="en-US" dirty="0">
                <a:latin typeface="Cutive Mono" panose="020B0604020202020204" charset="0"/>
              </a:rPr>
              <a:t>/etc/openvpn/</a:t>
            </a:r>
          </a:p>
        </p:txBody>
      </p:sp>
    </p:spTree>
    <p:extLst>
      <p:ext uri="{BB962C8B-B14F-4D97-AF65-F5344CB8AC3E}">
        <p14:creationId xmlns:p14="http://schemas.microsoft.com/office/powerpoint/2010/main" val="985008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42CA3-863E-47F9-AFCD-1E1C43DA7827}"/>
              </a:ext>
            </a:extLst>
          </p:cNvPr>
          <p:cNvSpPr>
            <a:spLocks noGrp="1"/>
          </p:cNvSpPr>
          <p:nvPr>
            <p:ph type="title"/>
          </p:nvPr>
        </p:nvSpPr>
        <p:spPr/>
        <p:txBody>
          <a:bodyPr/>
          <a:lstStyle/>
          <a:p>
            <a:r>
              <a:rPr lang="en-US" dirty="0"/>
              <a:t>Access and Authentication Troubleshooting</a:t>
            </a:r>
          </a:p>
        </p:txBody>
      </p:sp>
      <p:sp>
        <p:nvSpPr>
          <p:cNvPr id="3" name="Slide Number Placeholder 2">
            <a:extLst>
              <a:ext uri="{FF2B5EF4-FFF2-40B4-BE49-F238E27FC236}">
                <a16:creationId xmlns:a16="http://schemas.microsoft.com/office/drawing/2014/main" id="{A44DD581-BE31-48C1-BEAF-3DFBF38225EC}"/>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4" name="Content Placeholder 3">
            <a:extLst>
              <a:ext uri="{FF2B5EF4-FFF2-40B4-BE49-F238E27FC236}">
                <a16:creationId xmlns:a16="http://schemas.microsoft.com/office/drawing/2014/main" id="{C8C61666-9854-4AD4-B672-7C1DA4A01AAF}"/>
              </a:ext>
            </a:extLst>
          </p:cNvPr>
          <p:cNvSpPr>
            <a:spLocks noGrp="1"/>
          </p:cNvSpPr>
          <p:nvPr>
            <p:ph idx="1"/>
          </p:nvPr>
        </p:nvSpPr>
        <p:spPr/>
        <p:txBody>
          <a:bodyPr/>
          <a:lstStyle/>
          <a:p>
            <a:r>
              <a:rPr lang="en-US" dirty="0"/>
              <a:t>Users may not be able to authenticate for remote access.</a:t>
            </a:r>
          </a:p>
          <a:p>
            <a:r>
              <a:rPr lang="en-US" dirty="0"/>
              <a:t>Ensure users have proper credentials and are transmitting them to server.</a:t>
            </a:r>
          </a:p>
          <a:p>
            <a:r>
              <a:rPr lang="en-US" dirty="0"/>
              <a:t>Example: SSH public-key authentication.</a:t>
            </a:r>
          </a:p>
          <a:p>
            <a:pPr lvl="1"/>
            <a:r>
              <a:rPr lang="en-US" dirty="0"/>
              <a:t>Make sure user has correct keys in correct place.</a:t>
            </a:r>
          </a:p>
          <a:p>
            <a:pPr lvl="1"/>
            <a:r>
              <a:rPr lang="en-US" dirty="0"/>
              <a:t>Make sure user system trusts the server.</a:t>
            </a:r>
          </a:p>
          <a:p>
            <a:pPr lvl="1"/>
            <a:r>
              <a:rPr lang="en-US" dirty="0"/>
              <a:t>Make sure user isn't violating policy.</a:t>
            </a:r>
          </a:p>
          <a:p>
            <a:r>
              <a:rPr lang="en-US" dirty="0"/>
              <a:t>Check local authentication to see if it's the source of the problem.</a:t>
            </a:r>
          </a:p>
          <a:p>
            <a:pPr lvl="1"/>
            <a:r>
              <a:rPr lang="en-US" dirty="0"/>
              <a:t>Example: Inactive account, password expiration, etc.</a:t>
            </a:r>
          </a:p>
          <a:p>
            <a:r>
              <a:rPr lang="en-US" dirty="0"/>
              <a:t>For Kerberos/RADIUS/TACACS+/etc.:</a:t>
            </a:r>
          </a:p>
          <a:p>
            <a:pPr lvl="1"/>
            <a:r>
              <a:rPr lang="en-US" dirty="0"/>
              <a:t>Ensure identities are configured properly.</a:t>
            </a:r>
          </a:p>
          <a:p>
            <a:pPr lvl="1"/>
            <a:r>
              <a:rPr lang="en-US" dirty="0"/>
              <a:t>Ensure authentication service is available over network.</a:t>
            </a:r>
          </a:p>
        </p:txBody>
      </p:sp>
    </p:spTree>
    <p:extLst>
      <p:ext uri="{BB962C8B-B14F-4D97-AF65-F5344CB8AC3E}">
        <p14:creationId xmlns:p14="http://schemas.microsoft.com/office/powerpoint/2010/main" val="222789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614CB5-8BCB-4393-9F32-216111EEEB32}"/>
              </a:ext>
            </a:extLst>
          </p:cNvPr>
          <p:cNvSpPr>
            <a:spLocks noGrp="1"/>
          </p:cNvSpPr>
          <p:nvPr>
            <p:ph type="body" sz="quarter" idx="13"/>
          </p:nvPr>
        </p:nvSpPr>
        <p:spPr/>
        <p:txBody>
          <a:bodyPr/>
          <a:lstStyle/>
          <a:p>
            <a:r>
              <a:rPr lang="en-US" dirty="0"/>
              <a:t>Discussing IAM Methods</a:t>
            </a:r>
          </a:p>
        </p:txBody>
      </p:sp>
      <p:sp>
        <p:nvSpPr>
          <p:cNvPr id="3" name="Slide Number Placeholder 2">
            <a:extLst>
              <a:ext uri="{FF2B5EF4-FFF2-40B4-BE49-F238E27FC236}">
                <a16:creationId xmlns:a16="http://schemas.microsoft.com/office/drawing/2014/main" id="{48EE0927-5668-4CB0-A4F6-49B89762465E}"/>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709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4DFC-65F2-4CCD-AD42-6EDCB799AC0E}"/>
              </a:ext>
            </a:extLst>
          </p:cNvPr>
          <p:cNvSpPr>
            <a:spLocks noGrp="1"/>
          </p:cNvSpPr>
          <p:nvPr>
            <p:ph type="title"/>
          </p:nvPr>
        </p:nvSpPr>
        <p:spPr/>
        <p:txBody>
          <a:bodyPr/>
          <a:lstStyle/>
          <a:p>
            <a:r>
              <a:rPr lang="en-US" dirty="0"/>
              <a:t>Authentication Methods</a:t>
            </a:r>
          </a:p>
        </p:txBody>
      </p:sp>
      <p:sp>
        <p:nvSpPr>
          <p:cNvPr id="3" name="Slide Number Placeholder 2">
            <a:extLst>
              <a:ext uri="{FF2B5EF4-FFF2-40B4-BE49-F238E27FC236}">
                <a16:creationId xmlns:a16="http://schemas.microsoft.com/office/drawing/2014/main" id="{C0A79C5C-1039-4891-B574-65B80781219B}"/>
              </a:ext>
            </a:extLst>
          </p:cNvPr>
          <p:cNvSpPr>
            <a:spLocks noGrp="1"/>
          </p:cNvSpPr>
          <p:nvPr>
            <p:ph type="sldNum" sz="quarter" idx="4"/>
          </p:nvPr>
        </p:nvSpPr>
        <p:spPr/>
        <p:txBody>
          <a:bodyPr/>
          <a:lstStyle/>
          <a:p>
            <a:fld id="{2066355A-084C-D24E-9AD2-7E4FC41EA627}" type="slidenum">
              <a:rPr lang="en-US" smtClean="0"/>
              <a:pPr/>
              <a:t>5</a:t>
            </a:fld>
            <a:endParaRPr lang="en-US" dirty="0"/>
          </a:p>
        </p:txBody>
      </p:sp>
      <p:graphicFrame>
        <p:nvGraphicFramePr>
          <p:cNvPr id="4" name="Group 23">
            <a:extLst>
              <a:ext uri="{FF2B5EF4-FFF2-40B4-BE49-F238E27FC236}">
                <a16:creationId xmlns:a16="http://schemas.microsoft.com/office/drawing/2014/main" id="{22DB559B-990C-4FED-9107-21A3675EDBC4}"/>
              </a:ext>
            </a:extLst>
          </p:cNvPr>
          <p:cNvGraphicFramePr>
            <a:graphicFrameLocks noGrp="1"/>
          </p:cNvGraphicFramePr>
          <p:nvPr>
            <p:extLst>
              <p:ext uri="{D42A27DB-BD31-4B8C-83A1-F6EECF244321}">
                <p14:modId xmlns:p14="http://schemas.microsoft.com/office/powerpoint/2010/main" val="3827612585"/>
              </p:ext>
            </p:extLst>
          </p:nvPr>
        </p:nvGraphicFramePr>
        <p:xfrm>
          <a:off x="341927" y="844519"/>
          <a:ext cx="8455567" cy="3454461"/>
        </p:xfrm>
        <a:graphic>
          <a:graphicData uri="http://schemas.openxmlformats.org/drawingml/2006/table">
            <a:tbl>
              <a:tblPr/>
              <a:tblGrid>
                <a:gridCol w="2495610">
                  <a:extLst>
                    <a:ext uri="{9D8B030D-6E8A-4147-A177-3AD203B41FA5}">
                      <a16:colId xmlns:a16="http://schemas.microsoft.com/office/drawing/2014/main" val="20000"/>
                    </a:ext>
                  </a:extLst>
                </a:gridCol>
                <a:gridCol w="5959957">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Authentication 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PINs/passwords/passphrases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Strings of text input along with user name.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Meant to be memorized only by user they apply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Tokens/OTPs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Physical or digital unique object that you possess to verify identity.</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Can generate OTPs that expire and are not meant to be memorized.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Biometrics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Verify identity based on user's physical characteristics.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Fingerprint scanners, iris scanners, voice recognition,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RADIUS/TACACS+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RADIUS provides AAA services to remote access clients.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TACACS+ is more secure and scalable version.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305169966"/>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LDAP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Directory service protocol that runs over TCP/IP networks.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LDAPS uses SSL/TLS encryption for better security.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59638388"/>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Kerberos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Centralized SSO method based on ticket-granting system.</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manage access control to many different services.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76647274"/>
                  </a:ext>
                </a:extLst>
              </a:tr>
            </a:tbl>
          </a:graphicData>
        </a:graphic>
      </p:graphicFrame>
    </p:spTree>
    <p:extLst>
      <p:ext uri="{BB962C8B-B14F-4D97-AF65-F5344CB8AC3E}">
        <p14:creationId xmlns:p14="http://schemas.microsoft.com/office/powerpoint/2010/main" val="116947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815B0-6F2D-AD40-849F-73E8E520540E}"/>
              </a:ext>
            </a:extLst>
          </p:cNvPr>
          <p:cNvSpPr>
            <a:spLocks noGrp="1"/>
          </p:cNvSpPr>
          <p:nvPr>
            <p:ph idx="1"/>
          </p:nvPr>
        </p:nvSpPr>
        <p:spPr/>
        <p:txBody>
          <a:bodyPr/>
          <a:lstStyle/>
          <a:p>
            <a:r>
              <a:rPr lang="en-US" b="1" dirty="0"/>
              <a:t>You and the security team decide that, to enhance the security at </a:t>
            </a:r>
            <a:r>
              <a:rPr lang="en-US" b="1" dirty="0" err="1"/>
              <a:t>Develetech</a:t>
            </a:r>
            <a:r>
              <a:rPr lang="en-US" b="1" dirty="0"/>
              <a:t>, you need to use something more secure than passwords for your SSH sessions. What other authentication method can you employ to increase security?</a:t>
            </a:r>
          </a:p>
          <a:p>
            <a:endParaRPr lang="en-US" b="1" dirty="0"/>
          </a:p>
          <a:p>
            <a:r>
              <a:rPr lang="en-US" b="1" dirty="0"/>
              <a:t>ANSWER:</a:t>
            </a:r>
          </a:p>
          <a:p>
            <a:pPr lvl="1"/>
            <a:r>
              <a:rPr lang="en-US" dirty="0"/>
              <a:t>You can set up public-key cryptography.</a:t>
            </a:r>
          </a:p>
          <a:p>
            <a:endParaRPr lang="en-US" dirty="0"/>
          </a:p>
        </p:txBody>
      </p:sp>
      <p:sp>
        <p:nvSpPr>
          <p:cNvPr id="3" name="Title 2">
            <a:extLst>
              <a:ext uri="{FF2B5EF4-FFF2-40B4-BE49-F238E27FC236}">
                <a16:creationId xmlns:a16="http://schemas.microsoft.com/office/drawing/2014/main" id="{B5F049FA-2060-5F42-927E-199CDA8D0335}"/>
              </a:ext>
            </a:extLst>
          </p:cNvPr>
          <p:cNvSpPr>
            <a:spLocks noGrp="1"/>
          </p:cNvSpPr>
          <p:nvPr>
            <p:ph type="title"/>
          </p:nvPr>
        </p:nvSpPr>
        <p:spPr/>
        <p:txBody>
          <a:bodyPr/>
          <a:lstStyle/>
          <a:p>
            <a:r>
              <a:rPr lang="en-US" dirty="0"/>
              <a:t>Activity 12-3: Discussing IAM Methods</a:t>
            </a:r>
          </a:p>
        </p:txBody>
      </p:sp>
      <p:sp>
        <p:nvSpPr>
          <p:cNvPr id="4" name="Slide Number Placeholder 3">
            <a:extLst>
              <a:ext uri="{FF2B5EF4-FFF2-40B4-BE49-F238E27FC236}">
                <a16:creationId xmlns:a16="http://schemas.microsoft.com/office/drawing/2014/main" id="{4347F419-C38D-8942-8E8B-AA3CF4FC4491}"/>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21526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815B0-6F2D-AD40-849F-73E8E520540E}"/>
              </a:ext>
            </a:extLst>
          </p:cNvPr>
          <p:cNvSpPr>
            <a:spLocks noGrp="1"/>
          </p:cNvSpPr>
          <p:nvPr>
            <p:ph idx="1"/>
          </p:nvPr>
        </p:nvSpPr>
        <p:spPr/>
        <p:txBody>
          <a:bodyPr/>
          <a:lstStyle/>
          <a:p>
            <a:r>
              <a:rPr lang="en-US" b="1" dirty="0"/>
              <a:t>You notice several files in your home directory under the .</a:t>
            </a:r>
            <a:r>
              <a:rPr lang="en-US" b="1" dirty="0" err="1"/>
              <a:t>ssh</a:t>
            </a:r>
            <a:r>
              <a:rPr lang="en-US" b="1" dirty="0"/>
              <a:t> directory. One of them is </a:t>
            </a:r>
            <a:r>
              <a:rPr lang="en-US" b="1" dirty="0" err="1"/>
              <a:t>id_rsa.pub</a:t>
            </a:r>
            <a:r>
              <a:rPr lang="en-US" b="1" dirty="0"/>
              <a:t>. What is this file's purpose?</a:t>
            </a:r>
          </a:p>
          <a:p>
            <a:endParaRPr lang="en-US" b="1" dirty="0"/>
          </a:p>
          <a:p>
            <a:r>
              <a:rPr lang="en-US" b="1" dirty="0"/>
              <a:t>ANSWER:</a:t>
            </a:r>
          </a:p>
          <a:p>
            <a:pPr lvl="1"/>
            <a:r>
              <a:rPr lang="en-US" dirty="0"/>
              <a:t>The </a:t>
            </a:r>
            <a:r>
              <a:rPr lang="en-US" dirty="0" err="1"/>
              <a:t>id_rsa.pub</a:t>
            </a:r>
            <a:r>
              <a:rPr lang="en-US" dirty="0"/>
              <a:t> file contains your SSH public key.</a:t>
            </a:r>
          </a:p>
          <a:p>
            <a:endParaRPr lang="en-US" dirty="0"/>
          </a:p>
        </p:txBody>
      </p:sp>
      <p:sp>
        <p:nvSpPr>
          <p:cNvPr id="3" name="Title 2">
            <a:extLst>
              <a:ext uri="{FF2B5EF4-FFF2-40B4-BE49-F238E27FC236}">
                <a16:creationId xmlns:a16="http://schemas.microsoft.com/office/drawing/2014/main" id="{B5F049FA-2060-5F42-927E-199CDA8D0335}"/>
              </a:ext>
            </a:extLst>
          </p:cNvPr>
          <p:cNvSpPr>
            <a:spLocks noGrp="1"/>
          </p:cNvSpPr>
          <p:nvPr>
            <p:ph type="title"/>
          </p:nvPr>
        </p:nvSpPr>
        <p:spPr/>
        <p:txBody>
          <a:bodyPr/>
          <a:lstStyle/>
          <a:p>
            <a:r>
              <a:rPr lang="en-US" dirty="0"/>
              <a:t>Activity 12-3: Discussing IAM Methods</a:t>
            </a:r>
          </a:p>
        </p:txBody>
      </p:sp>
      <p:sp>
        <p:nvSpPr>
          <p:cNvPr id="4" name="Slide Number Placeholder 3">
            <a:extLst>
              <a:ext uri="{FF2B5EF4-FFF2-40B4-BE49-F238E27FC236}">
                <a16:creationId xmlns:a16="http://schemas.microsoft.com/office/drawing/2014/main" id="{4347F419-C38D-8942-8E8B-AA3CF4FC4491}"/>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79120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815B0-6F2D-AD40-849F-73E8E520540E}"/>
              </a:ext>
            </a:extLst>
          </p:cNvPr>
          <p:cNvSpPr>
            <a:spLocks noGrp="1"/>
          </p:cNvSpPr>
          <p:nvPr>
            <p:ph idx="1"/>
          </p:nvPr>
        </p:nvSpPr>
        <p:spPr/>
        <p:txBody>
          <a:bodyPr/>
          <a:lstStyle/>
          <a:p>
            <a:r>
              <a:rPr lang="en-US" b="1" dirty="0"/>
              <a:t>You want to set up SSH keys to better secure your SSH communications between your Linux desktop system and your Linux servers. Which command can you use to generate the public/private key pair?</a:t>
            </a:r>
          </a:p>
          <a:p>
            <a:endParaRPr lang="en-US" b="1" dirty="0"/>
          </a:p>
          <a:p>
            <a:r>
              <a:rPr lang="en-US" b="1" dirty="0"/>
              <a:t>ANSWER:</a:t>
            </a:r>
          </a:p>
          <a:p>
            <a:pPr lvl="1"/>
            <a:r>
              <a:rPr lang="en-US" dirty="0"/>
              <a:t>The </a:t>
            </a:r>
            <a:r>
              <a:rPr lang="en-US" dirty="0" err="1"/>
              <a:t>ssh</a:t>
            </a:r>
            <a:r>
              <a:rPr lang="en-US" dirty="0"/>
              <a:t>-keygen command generates the public/private key pair.</a:t>
            </a:r>
          </a:p>
          <a:p>
            <a:endParaRPr lang="en-US" dirty="0"/>
          </a:p>
        </p:txBody>
      </p:sp>
      <p:sp>
        <p:nvSpPr>
          <p:cNvPr id="3" name="Title 2">
            <a:extLst>
              <a:ext uri="{FF2B5EF4-FFF2-40B4-BE49-F238E27FC236}">
                <a16:creationId xmlns:a16="http://schemas.microsoft.com/office/drawing/2014/main" id="{B5F049FA-2060-5F42-927E-199CDA8D0335}"/>
              </a:ext>
            </a:extLst>
          </p:cNvPr>
          <p:cNvSpPr>
            <a:spLocks noGrp="1"/>
          </p:cNvSpPr>
          <p:nvPr>
            <p:ph type="title"/>
          </p:nvPr>
        </p:nvSpPr>
        <p:spPr/>
        <p:txBody>
          <a:bodyPr/>
          <a:lstStyle/>
          <a:p>
            <a:r>
              <a:rPr lang="en-US" dirty="0"/>
              <a:t>Activity 12-3: Discussing IAM Methods</a:t>
            </a:r>
          </a:p>
        </p:txBody>
      </p:sp>
      <p:sp>
        <p:nvSpPr>
          <p:cNvPr id="4" name="Slide Number Placeholder 3">
            <a:extLst>
              <a:ext uri="{FF2B5EF4-FFF2-40B4-BE49-F238E27FC236}">
                <a16:creationId xmlns:a16="http://schemas.microsoft.com/office/drawing/2014/main" id="{4347F419-C38D-8942-8E8B-AA3CF4FC4491}"/>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19934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815B0-6F2D-AD40-849F-73E8E520540E}"/>
              </a:ext>
            </a:extLst>
          </p:cNvPr>
          <p:cNvSpPr>
            <a:spLocks noGrp="1"/>
          </p:cNvSpPr>
          <p:nvPr>
            <p:ph idx="1"/>
          </p:nvPr>
        </p:nvSpPr>
        <p:spPr/>
        <p:txBody>
          <a:bodyPr/>
          <a:lstStyle/>
          <a:p>
            <a:r>
              <a:rPr lang="en-US" b="1" dirty="0"/>
              <a:t>OpenSSL is standard on Linux systems and is useful for securing data. What are some of its common uses?</a:t>
            </a:r>
          </a:p>
          <a:p>
            <a:endParaRPr lang="en-US" b="1" dirty="0"/>
          </a:p>
          <a:p>
            <a:r>
              <a:rPr lang="en-US" b="1" dirty="0"/>
              <a:t>ANSWER:</a:t>
            </a:r>
          </a:p>
          <a:p>
            <a:pPr lvl="1"/>
            <a:r>
              <a:rPr lang="en-US" dirty="0"/>
              <a:t>Common uses include: generating public and private keys; generating self-signed digital certificates in various formats; generating digital certificates for other entities based on CSRs; calculating hash values using various functions; encrypting and decrypting data using various algorithms; and managing keys and certificates in a CA.</a:t>
            </a:r>
          </a:p>
          <a:p>
            <a:endParaRPr lang="en-US" dirty="0"/>
          </a:p>
        </p:txBody>
      </p:sp>
      <p:sp>
        <p:nvSpPr>
          <p:cNvPr id="3" name="Title 2">
            <a:extLst>
              <a:ext uri="{FF2B5EF4-FFF2-40B4-BE49-F238E27FC236}">
                <a16:creationId xmlns:a16="http://schemas.microsoft.com/office/drawing/2014/main" id="{B5F049FA-2060-5F42-927E-199CDA8D0335}"/>
              </a:ext>
            </a:extLst>
          </p:cNvPr>
          <p:cNvSpPr>
            <a:spLocks noGrp="1"/>
          </p:cNvSpPr>
          <p:nvPr>
            <p:ph type="title"/>
          </p:nvPr>
        </p:nvSpPr>
        <p:spPr/>
        <p:txBody>
          <a:bodyPr/>
          <a:lstStyle/>
          <a:p>
            <a:r>
              <a:rPr lang="en-US" dirty="0"/>
              <a:t>Activity 12-3: Discussing IAM Methods</a:t>
            </a:r>
          </a:p>
        </p:txBody>
      </p:sp>
      <p:sp>
        <p:nvSpPr>
          <p:cNvPr id="4" name="Slide Number Placeholder 3">
            <a:extLst>
              <a:ext uri="{FF2B5EF4-FFF2-40B4-BE49-F238E27FC236}">
                <a16:creationId xmlns:a16="http://schemas.microsoft.com/office/drawing/2014/main" id="{4347F419-C38D-8942-8E8B-AA3CF4FC4491}"/>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280363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815B0-6F2D-AD40-849F-73E8E520540E}"/>
              </a:ext>
            </a:extLst>
          </p:cNvPr>
          <p:cNvSpPr>
            <a:spLocks noGrp="1"/>
          </p:cNvSpPr>
          <p:nvPr>
            <p:ph idx="1"/>
          </p:nvPr>
        </p:nvSpPr>
        <p:spPr/>
        <p:txBody>
          <a:bodyPr/>
          <a:lstStyle/>
          <a:p>
            <a:r>
              <a:rPr lang="en-US" b="1" dirty="0"/>
              <a:t>You need to set up a VPN so that your users can securely connect to the corporate network on public Wi-Fi connections, from home networks, and from any location where they have Internet access. Which software can you investigate that supports password, certificate, and smart card authentication methods?</a:t>
            </a:r>
          </a:p>
          <a:p>
            <a:endParaRPr lang="en-US" b="1" dirty="0"/>
          </a:p>
          <a:p>
            <a:r>
              <a:rPr lang="en-US" b="1" dirty="0"/>
              <a:t>ANSWER</a:t>
            </a:r>
            <a:r>
              <a:rPr lang="en-US" dirty="0"/>
              <a:t>:</a:t>
            </a:r>
          </a:p>
          <a:p>
            <a:pPr lvl="1"/>
            <a:r>
              <a:rPr lang="en-US" dirty="0"/>
              <a:t>OpenVPN is a good choice for further investigation.</a:t>
            </a:r>
          </a:p>
        </p:txBody>
      </p:sp>
      <p:sp>
        <p:nvSpPr>
          <p:cNvPr id="3" name="Title 2">
            <a:extLst>
              <a:ext uri="{FF2B5EF4-FFF2-40B4-BE49-F238E27FC236}">
                <a16:creationId xmlns:a16="http://schemas.microsoft.com/office/drawing/2014/main" id="{B5F049FA-2060-5F42-927E-199CDA8D0335}"/>
              </a:ext>
            </a:extLst>
          </p:cNvPr>
          <p:cNvSpPr>
            <a:spLocks noGrp="1"/>
          </p:cNvSpPr>
          <p:nvPr>
            <p:ph type="title"/>
          </p:nvPr>
        </p:nvSpPr>
        <p:spPr/>
        <p:txBody>
          <a:bodyPr/>
          <a:lstStyle/>
          <a:p>
            <a:r>
              <a:rPr lang="en-US" dirty="0"/>
              <a:t>Activity 12-3: Discussing IAM Methods</a:t>
            </a:r>
          </a:p>
        </p:txBody>
      </p:sp>
      <p:sp>
        <p:nvSpPr>
          <p:cNvPr id="4" name="Slide Number Placeholder 3">
            <a:extLst>
              <a:ext uri="{FF2B5EF4-FFF2-40B4-BE49-F238E27FC236}">
                <a16:creationId xmlns:a16="http://schemas.microsoft.com/office/drawing/2014/main" id="{4347F419-C38D-8942-8E8B-AA3CF4FC4491}"/>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2976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409770-16C3-4FD1-810F-9A58448DC17C}"/>
              </a:ext>
            </a:extLst>
          </p:cNvPr>
          <p:cNvSpPr>
            <a:spLocks noGrp="1"/>
          </p:cNvSpPr>
          <p:nvPr>
            <p:ph idx="1"/>
          </p:nvPr>
        </p:nvSpPr>
        <p:spPr/>
        <p:txBody>
          <a:bodyPr/>
          <a:lstStyle/>
          <a:p>
            <a:r>
              <a:rPr lang="en-US" dirty="0"/>
              <a:t>Admins need remote access to servers.</a:t>
            </a:r>
          </a:p>
          <a:p>
            <a:pPr lvl="1"/>
            <a:r>
              <a:rPr lang="en-US" dirty="0"/>
              <a:t>Servers already accept SSH connections.</a:t>
            </a:r>
          </a:p>
          <a:p>
            <a:r>
              <a:rPr lang="en-US" dirty="0"/>
              <a:t>Develetech has been a victim of brute force attacks.</a:t>
            </a:r>
          </a:p>
          <a:p>
            <a:pPr lvl="1"/>
            <a:r>
              <a:rPr lang="en-US" dirty="0"/>
              <a:t>Attackers have tried to gain remote access by trying passwords.</a:t>
            </a:r>
          </a:p>
          <a:p>
            <a:r>
              <a:rPr lang="en-US" dirty="0"/>
              <a:t>You'll change the authentication method used with SSH.</a:t>
            </a:r>
          </a:p>
          <a:p>
            <a:r>
              <a:rPr lang="en-US" dirty="0"/>
              <a:t>Each admin will use a cryptographic key pair to authenticate.</a:t>
            </a:r>
          </a:p>
          <a:p>
            <a:r>
              <a:rPr lang="en-US" dirty="0"/>
              <a:t>You'll also disable password authentication.</a:t>
            </a:r>
          </a:p>
        </p:txBody>
      </p:sp>
      <p:sp>
        <p:nvSpPr>
          <p:cNvPr id="5" name="Title 4">
            <a:extLst>
              <a:ext uri="{FF2B5EF4-FFF2-40B4-BE49-F238E27FC236}">
                <a16:creationId xmlns:a16="http://schemas.microsoft.com/office/drawing/2014/main" id="{61892BF5-433E-4FD0-9051-CD2CEEC4593C}"/>
              </a:ext>
            </a:extLst>
          </p:cNvPr>
          <p:cNvSpPr>
            <a:spLocks noGrp="1"/>
          </p:cNvSpPr>
          <p:nvPr>
            <p:ph type="title"/>
          </p:nvPr>
        </p:nvSpPr>
        <p:spPr>
          <a:xfrm>
            <a:off x="341925" y="134963"/>
            <a:ext cx="7883768" cy="633458"/>
          </a:xfrm>
        </p:spPr>
        <p:txBody>
          <a:bodyPr/>
          <a:lstStyle/>
          <a:p>
            <a:r>
              <a:rPr lang="en-US" dirty="0"/>
              <a:t>Activity: Configuring SSH Authentication Using a Key Pair</a:t>
            </a:r>
          </a:p>
        </p:txBody>
      </p:sp>
      <p:sp>
        <p:nvSpPr>
          <p:cNvPr id="4" name="Slide Number Placeholder 3">
            <a:extLst>
              <a:ext uri="{FF2B5EF4-FFF2-40B4-BE49-F238E27FC236}">
                <a16:creationId xmlns:a16="http://schemas.microsoft.com/office/drawing/2014/main" id="{A050C1DB-3C74-4348-B7FE-2CA1C2177FFF}"/>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393431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7453-9154-4981-B8E7-7C1CEA1F1CA7}"/>
              </a:ext>
            </a:extLst>
          </p:cNvPr>
          <p:cNvSpPr>
            <a:spLocks noGrp="1"/>
          </p:cNvSpPr>
          <p:nvPr>
            <p:ph type="title"/>
          </p:nvPr>
        </p:nvSpPr>
        <p:spPr/>
        <p:txBody>
          <a:bodyPr/>
          <a:lstStyle/>
          <a:p>
            <a:r>
              <a:rPr lang="en-US" dirty="0"/>
              <a:t>Context-Based Permissions</a:t>
            </a:r>
          </a:p>
        </p:txBody>
      </p:sp>
      <p:sp>
        <p:nvSpPr>
          <p:cNvPr id="3" name="Text Placeholder 2">
            <a:extLst>
              <a:ext uri="{FF2B5EF4-FFF2-40B4-BE49-F238E27FC236}">
                <a16:creationId xmlns:a16="http://schemas.microsoft.com/office/drawing/2014/main" id="{2CAB0746-B068-4659-A8B1-ECAF755245C0}"/>
              </a:ext>
            </a:extLst>
          </p:cNvPr>
          <p:cNvSpPr>
            <a:spLocks noGrp="1"/>
          </p:cNvSpPr>
          <p:nvPr>
            <p:ph type="body" sz="quarter" idx="13"/>
          </p:nvPr>
        </p:nvSpPr>
        <p:spPr/>
        <p:txBody>
          <a:bodyPr/>
          <a:lstStyle/>
          <a:p>
            <a:r>
              <a:rPr lang="en-US" dirty="0"/>
              <a:t>A permissions scheme that uses multiple types of information about files/processes in combination to determine access.</a:t>
            </a:r>
          </a:p>
        </p:txBody>
      </p:sp>
      <p:sp>
        <p:nvSpPr>
          <p:cNvPr id="4" name="Slide Number Placeholder 3">
            <a:extLst>
              <a:ext uri="{FF2B5EF4-FFF2-40B4-BE49-F238E27FC236}">
                <a16:creationId xmlns:a16="http://schemas.microsoft.com/office/drawing/2014/main" id="{881452E2-48D9-469C-A236-79EA34FAECB0}"/>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5" name="Content Placeholder 4">
            <a:extLst>
              <a:ext uri="{FF2B5EF4-FFF2-40B4-BE49-F238E27FC236}">
                <a16:creationId xmlns:a16="http://schemas.microsoft.com/office/drawing/2014/main" id="{D36DDF19-49EC-480E-98E8-61EF42D1BEE2}"/>
              </a:ext>
            </a:extLst>
          </p:cNvPr>
          <p:cNvSpPr>
            <a:spLocks noGrp="1"/>
          </p:cNvSpPr>
          <p:nvPr>
            <p:ph idx="1"/>
          </p:nvPr>
        </p:nvSpPr>
        <p:spPr/>
        <p:txBody>
          <a:bodyPr/>
          <a:lstStyle/>
          <a:p>
            <a:r>
              <a:rPr lang="en-US" dirty="0"/>
              <a:t>Defines properties for files/processes.</a:t>
            </a:r>
          </a:p>
          <a:p>
            <a:r>
              <a:rPr lang="en-US" dirty="0"/>
              <a:t>Uses properties in conjunction to determine access.</a:t>
            </a:r>
          </a:p>
          <a:p>
            <a:pPr lvl="1"/>
            <a:r>
              <a:rPr lang="en-US" dirty="0"/>
              <a:t>Properties not used in isolation.</a:t>
            </a:r>
          </a:p>
          <a:p>
            <a:r>
              <a:rPr lang="en-US" dirty="0"/>
              <a:t>More advanced than default permissions scheme.</a:t>
            </a:r>
          </a:p>
          <a:p>
            <a:r>
              <a:rPr lang="en-US" dirty="0"/>
              <a:t>Two types of schemes in Linux:</a:t>
            </a:r>
          </a:p>
          <a:p>
            <a:pPr lvl="1"/>
            <a:r>
              <a:rPr lang="en-US" dirty="0"/>
              <a:t>SELinux</a:t>
            </a:r>
          </a:p>
          <a:p>
            <a:pPr lvl="1"/>
            <a:r>
              <a:rPr lang="en-US" dirty="0"/>
              <a:t>AppArmor</a:t>
            </a:r>
          </a:p>
        </p:txBody>
      </p:sp>
    </p:spTree>
    <p:extLst>
      <p:ext uri="{BB962C8B-B14F-4D97-AF65-F5344CB8AC3E}">
        <p14:creationId xmlns:p14="http://schemas.microsoft.com/office/powerpoint/2010/main" val="1834542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C7CE-F0AE-374C-8A08-B90902511C53}"/>
              </a:ext>
            </a:extLst>
          </p:cNvPr>
          <p:cNvSpPr>
            <a:spLocks noGrp="1"/>
          </p:cNvSpPr>
          <p:nvPr>
            <p:ph type="title"/>
          </p:nvPr>
        </p:nvSpPr>
        <p:spPr/>
        <p:txBody>
          <a:bodyPr/>
          <a:lstStyle/>
          <a:p>
            <a:r>
              <a:rPr lang="en-US" dirty="0"/>
              <a:t>Topic C: Configure </a:t>
            </a:r>
            <a:r>
              <a:rPr lang="en-US" dirty="0" err="1"/>
              <a:t>SELinux</a:t>
            </a:r>
            <a:r>
              <a:rPr lang="en-US" dirty="0"/>
              <a:t> or </a:t>
            </a:r>
            <a:r>
              <a:rPr lang="en-US" dirty="0" err="1"/>
              <a:t>AppArmor</a:t>
            </a:r>
            <a:endParaRPr lang="en-US" dirty="0"/>
          </a:p>
        </p:txBody>
      </p:sp>
      <p:sp>
        <p:nvSpPr>
          <p:cNvPr id="3" name="Slide Number Placeholder 2">
            <a:extLst>
              <a:ext uri="{FF2B5EF4-FFF2-40B4-BE49-F238E27FC236}">
                <a16:creationId xmlns:a16="http://schemas.microsoft.com/office/drawing/2014/main" id="{BFBBAA77-F21F-864A-8899-B2B5A2933008}"/>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
        <p:nvSpPr>
          <p:cNvPr id="4" name="Content Placeholder 3">
            <a:extLst>
              <a:ext uri="{FF2B5EF4-FFF2-40B4-BE49-F238E27FC236}">
                <a16:creationId xmlns:a16="http://schemas.microsoft.com/office/drawing/2014/main" id="{38B1D2AE-56FA-0D49-8A02-B9EF55394252}"/>
              </a:ext>
            </a:extLst>
          </p:cNvPr>
          <p:cNvSpPr>
            <a:spLocks noGrp="1"/>
          </p:cNvSpPr>
          <p:nvPr>
            <p:ph idx="1"/>
          </p:nvPr>
        </p:nvSpPr>
        <p:spPr>
          <a:xfrm>
            <a:off x="1062240" y="869661"/>
            <a:ext cx="7739836" cy="3432833"/>
          </a:xfrm>
        </p:spPr>
        <p:txBody>
          <a:bodyPr/>
          <a:lstStyle/>
          <a:p>
            <a:pPr marL="0" indent="0">
              <a:buNone/>
            </a:pPr>
            <a:r>
              <a:rPr lang="en-US" dirty="0"/>
              <a:t>Exam Objectives:</a:t>
            </a:r>
          </a:p>
          <a:p>
            <a:r>
              <a:rPr lang="en-US" dirty="0"/>
              <a:t>3.1 Given a scenario, apply or acquire the appropriate user and/or group permissions and ownership.</a:t>
            </a:r>
          </a:p>
          <a:p>
            <a:r>
              <a:rPr lang="en-US" dirty="0"/>
              <a:t>4.3 Given a scenario, analyze and troubleshoot user issues.</a:t>
            </a:r>
          </a:p>
          <a:p>
            <a:r>
              <a:rPr lang="en-US" dirty="0"/>
              <a:t>4.4 Given a scenario, analyze and troubleshoot application and hardware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9469" y="869661"/>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818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45FE-5D35-4EB1-AA2E-C43B8B05F2BB}"/>
              </a:ext>
            </a:extLst>
          </p:cNvPr>
          <p:cNvSpPr>
            <a:spLocks noGrp="1"/>
          </p:cNvSpPr>
          <p:nvPr>
            <p:ph type="title"/>
          </p:nvPr>
        </p:nvSpPr>
        <p:spPr/>
        <p:txBody>
          <a:bodyPr/>
          <a:lstStyle/>
          <a:p>
            <a:r>
              <a:rPr lang="en-US" dirty="0"/>
              <a:t>MAC</a:t>
            </a:r>
          </a:p>
        </p:txBody>
      </p:sp>
      <p:sp>
        <p:nvSpPr>
          <p:cNvPr id="3" name="Text Placeholder 2">
            <a:extLst>
              <a:ext uri="{FF2B5EF4-FFF2-40B4-BE49-F238E27FC236}">
                <a16:creationId xmlns:a16="http://schemas.microsoft.com/office/drawing/2014/main" id="{7C73112D-62E7-401D-9891-3AB2E51FE108}"/>
              </a:ext>
            </a:extLst>
          </p:cNvPr>
          <p:cNvSpPr>
            <a:spLocks noGrp="1"/>
          </p:cNvSpPr>
          <p:nvPr>
            <p:ph type="body" sz="quarter" idx="13"/>
          </p:nvPr>
        </p:nvSpPr>
        <p:spPr/>
        <p:txBody>
          <a:bodyPr/>
          <a:lstStyle/>
          <a:p>
            <a:r>
              <a:rPr lang="en-US" dirty="0"/>
              <a:t>A model in which access is controlled by comparing an object's security designation and a subject's security clearance.</a:t>
            </a:r>
          </a:p>
        </p:txBody>
      </p:sp>
      <p:sp>
        <p:nvSpPr>
          <p:cNvPr id="4" name="Slide Number Placeholder 3">
            <a:extLst>
              <a:ext uri="{FF2B5EF4-FFF2-40B4-BE49-F238E27FC236}">
                <a16:creationId xmlns:a16="http://schemas.microsoft.com/office/drawing/2014/main" id="{0F8588B9-3326-4EDB-A711-32CEB2CF39D7}"/>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5" name="Content Placeholder 4">
            <a:extLst>
              <a:ext uri="{FF2B5EF4-FFF2-40B4-BE49-F238E27FC236}">
                <a16:creationId xmlns:a16="http://schemas.microsoft.com/office/drawing/2014/main" id="{C7F319CD-F675-4ABF-8D3E-6F1A45E36380}"/>
              </a:ext>
            </a:extLst>
          </p:cNvPr>
          <p:cNvSpPr>
            <a:spLocks noGrp="1"/>
          </p:cNvSpPr>
          <p:nvPr>
            <p:ph idx="1"/>
          </p:nvPr>
        </p:nvSpPr>
        <p:spPr/>
        <p:txBody>
          <a:bodyPr/>
          <a:lstStyle/>
          <a:p>
            <a:r>
              <a:rPr lang="en-US" dirty="0"/>
              <a:t>Objects like files are assigned labels.</a:t>
            </a:r>
          </a:p>
          <a:p>
            <a:pPr lvl="1"/>
            <a:r>
              <a:rPr lang="en-US" dirty="0"/>
              <a:t>Depending on sensitivity.</a:t>
            </a:r>
          </a:p>
          <a:p>
            <a:r>
              <a:rPr lang="en-US" dirty="0"/>
              <a:t>Subjects are assigned clearance levels.</a:t>
            </a:r>
          </a:p>
          <a:p>
            <a:r>
              <a:rPr lang="en-US" dirty="0"/>
              <a:t>Clearance levels must correspond to security levels.</a:t>
            </a:r>
          </a:p>
          <a:p>
            <a:pPr lvl="1"/>
            <a:r>
              <a:rPr lang="en-US" dirty="0"/>
              <a:t>Access granted if a match; denied if not.</a:t>
            </a:r>
          </a:p>
          <a:p>
            <a:r>
              <a:rPr lang="en-US" dirty="0"/>
              <a:t>Used by both SELinux and AppArmor.</a:t>
            </a:r>
          </a:p>
          <a:p>
            <a:r>
              <a:rPr lang="en-US" dirty="0"/>
              <a:t>Differs from default permissions model (DAC) in Linux.</a:t>
            </a:r>
          </a:p>
        </p:txBody>
      </p:sp>
    </p:spTree>
    <p:extLst>
      <p:ext uri="{BB962C8B-B14F-4D97-AF65-F5344CB8AC3E}">
        <p14:creationId xmlns:p14="http://schemas.microsoft.com/office/powerpoint/2010/main" val="2968098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7A60-B2EC-4B05-895D-AB3FF7C54BBD}"/>
              </a:ext>
            </a:extLst>
          </p:cNvPr>
          <p:cNvSpPr>
            <a:spLocks noGrp="1"/>
          </p:cNvSpPr>
          <p:nvPr>
            <p:ph type="title"/>
          </p:nvPr>
        </p:nvSpPr>
        <p:spPr/>
        <p:txBody>
          <a:bodyPr/>
          <a:lstStyle/>
          <a:p>
            <a:r>
              <a:rPr lang="en-US" dirty="0"/>
              <a:t>SELinux</a:t>
            </a:r>
          </a:p>
        </p:txBody>
      </p:sp>
      <p:sp>
        <p:nvSpPr>
          <p:cNvPr id="3" name="Text Placeholder 2">
            <a:extLst>
              <a:ext uri="{FF2B5EF4-FFF2-40B4-BE49-F238E27FC236}">
                <a16:creationId xmlns:a16="http://schemas.microsoft.com/office/drawing/2014/main" id="{8EA9DB04-4C9D-4F17-A12E-AD99D34EBDD8}"/>
              </a:ext>
            </a:extLst>
          </p:cNvPr>
          <p:cNvSpPr>
            <a:spLocks noGrp="1"/>
          </p:cNvSpPr>
          <p:nvPr>
            <p:ph type="body" sz="quarter" idx="13"/>
          </p:nvPr>
        </p:nvSpPr>
        <p:spPr/>
        <p:txBody>
          <a:bodyPr/>
          <a:lstStyle/>
          <a:p>
            <a:r>
              <a:rPr lang="en-US" dirty="0"/>
              <a:t>The default context-based permissions scheme provided with CentOS and Red Hat Enterprise Linux.</a:t>
            </a:r>
          </a:p>
        </p:txBody>
      </p:sp>
      <p:sp>
        <p:nvSpPr>
          <p:cNvPr id="4" name="Slide Number Placeholder 3">
            <a:extLst>
              <a:ext uri="{FF2B5EF4-FFF2-40B4-BE49-F238E27FC236}">
                <a16:creationId xmlns:a16="http://schemas.microsoft.com/office/drawing/2014/main" id="{216C454F-D6C0-4B2A-AC69-7784CAC01A3B}"/>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5" name="Content Placeholder 4">
            <a:extLst>
              <a:ext uri="{FF2B5EF4-FFF2-40B4-BE49-F238E27FC236}">
                <a16:creationId xmlns:a16="http://schemas.microsoft.com/office/drawing/2014/main" id="{38327662-D68B-42C4-8274-C68F34D95BBF}"/>
              </a:ext>
            </a:extLst>
          </p:cNvPr>
          <p:cNvSpPr>
            <a:spLocks noGrp="1"/>
          </p:cNvSpPr>
          <p:nvPr>
            <p:ph idx="1"/>
          </p:nvPr>
        </p:nvSpPr>
        <p:spPr/>
        <p:txBody>
          <a:bodyPr/>
          <a:lstStyle/>
          <a:p>
            <a:r>
              <a:rPr lang="en-US" dirty="0"/>
              <a:t>Optionally available for other distros.</a:t>
            </a:r>
          </a:p>
          <a:p>
            <a:r>
              <a:rPr lang="en-US" dirty="0"/>
              <a:t>Developed by NSA.</a:t>
            </a:r>
          </a:p>
          <a:p>
            <a:r>
              <a:rPr lang="en-US" dirty="0"/>
              <a:t>Provides security so unauthorized processes cannot:</a:t>
            </a:r>
          </a:p>
          <a:p>
            <a:pPr lvl="1"/>
            <a:r>
              <a:rPr lang="en-US" dirty="0"/>
              <a:t>Access or tamper with data.</a:t>
            </a:r>
          </a:p>
          <a:p>
            <a:pPr lvl="1"/>
            <a:r>
              <a:rPr lang="en-US" dirty="0"/>
              <a:t>Bypass security mechanisms.</a:t>
            </a:r>
          </a:p>
          <a:p>
            <a:pPr lvl="1"/>
            <a:r>
              <a:rPr lang="en-US" dirty="0"/>
              <a:t>Violate policies.</a:t>
            </a:r>
          </a:p>
          <a:p>
            <a:pPr lvl="1"/>
            <a:r>
              <a:rPr lang="en-US" dirty="0"/>
              <a:t>Execute untrustworthy programs.</a:t>
            </a:r>
          </a:p>
          <a:p>
            <a:r>
              <a:rPr lang="en-US" dirty="0"/>
              <a:t>Enforces MAC and enables classification of information.</a:t>
            </a:r>
          </a:p>
          <a:p>
            <a:r>
              <a:rPr lang="en-US" dirty="0"/>
              <a:t>Mitigates damage caused by malicious apps/users.</a:t>
            </a:r>
          </a:p>
        </p:txBody>
      </p:sp>
    </p:spTree>
    <p:extLst>
      <p:ext uri="{BB962C8B-B14F-4D97-AF65-F5344CB8AC3E}">
        <p14:creationId xmlns:p14="http://schemas.microsoft.com/office/powerpoint/2010/main" val="243918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75777-FEB7-49C1-8BBA-EA5DB098098E}"/>
              </a:ext>
            </a:extLst>
          </p:cNvPr>
          <p:cNvSpPr>
            <a:spLocks noGrp="1"/>
          </p:cNvSpPr>
          <p:nvPr>
            <p:ph type="title"/>
          </p:nvPr>
        </p:nvSpPr>
        <p:spPr/>
        <p:txBody>
          <a:bodyPr/>
          <a:lstStyle/>
          <a:p>
            <a:r>
              <a:rPr lang="en-US" dirty="0"/>
              <a:t>Multi-Factor Authentication (Slide 1 of 2)</a:t>
            </a:r>
          </a:p>
        </p:txBody>
      </p:sp>
      <p:sp>
        <p:nvSpPr>
          <p:cNvPr id="6" name="Text Placeholder 5">
            <a:extLst>
              <a:ext uri="{FF2B5EF4-FFF2-40B4-BE49-F238E27FC236}">
                <a16:creationId xmlns:a16="http://schemas.microsoft.com/office/drawing/2014/main" id="{7443EAD3-C6DA-4629-ABDB-2AD4778017F4}"/>
              </a:ext>
            </a:extLst>
          </p:cNvPr>
          <p:cNvSpPr>
            <a:spLocks noGrp="1"/>
          </p:cNvSpPr>
          <p:nvPr>
            <p:ph type="body" sz="quarter" idx="13"/>
          </p:nvPr>
        </p:nvSpPr>
        <p:spPr/>
        <p:txBody>
          <a:bodyPr/>
          <a:lstStyle/>
          <a:p>
            <a:r>
              <a:rPr lang="en-US" dirty="0"/>
              <a:t>The practice of requiring a user to present at least two different factors before the system authenticates them.</a:t>
            </a:r>
          </a:p>
        </p:txBody>
      </p:sp>
      <p:sp>
        <p:nvSpPr>
          <p:cNvPr id="3" name="Slide Number Placeholder 2">
            <a:extLst>
              <a:ext uri="{FF2B5EF4-FFF2-40B4-BE49-F238E27FC236}">
                <a16:creationId xmlns:a16="http://schemas.microsoft.com/office/drawing/2014/main" id="{59D2D1B5-EE22-41DB-B3C9-BA61C0D7669D}"/>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5" name="Content Placeholder 4">
            <a:extLst>
              <a:ext uri="{FF2B5EF4-FFF2-40B4-BE49-F238E27FC236}">
                <a16:creationId xmlns:a16="http://schemas.microsoft.com/office/drawing/2014/main" id="{7D2F0E62-8E0F-4026-BE82-2EB5FC06D4C5}"/>
              </a:ext>
            </a:extLst>
          </p:cNvPr>
          <p:cNvSpPr>
            <a:spLocks noGrp="1"/>
          </p:cNvSpPr>
          <p:nvPr>
            <p:ph idx="1"/>
          </p:nvPr>
        </p:nvSpPr>
        <p:spPr/>
        <p:txBody>
          <a:bodyPr/>
          <a:lstStyle/>
          <a:p>
            <a:r>
              <a:rPr lang="en-US" dirty="0"/>
              <a:t>Factors are:</a:t>
            </a:r>
          </a:p>
          <a:p>
            <a:pPr lvl="1"/>
            <a:r>
              <a:rPr lang="en-US" dirty="0"/>
              <a:t>Something you know</a:t>
            </a:r>
          </a:p>
          <a:p>
            <a:pPr lvl="1"/>
            <a:r>
              <a:rPr lang="en-US" dirty="0"/>
              <a:t>Something you have</a:t>
            </a:r>
          </a:p>
          <a:p>
            <a:pPr lvl="1"/>
            <a:r>
              <a:rPr lang="en-US" dirty="0"/>
              <a:t>Something you are</a:t>
            </a:r>
          </a:p>
          <a:p>
            <a:r>
              <a:rPr lang="en-US" dirty="0"/>
              <a:t>Prevents unauthorized access if one factor is compromised.</a:t>
            </a:r>
          </a:p>
          <a:p>
            <a:r>
              <a:rPr lang="en-US" dirty="0"/>
              <a:t>Tokens/OTPs often used as second factor after password.</a:t>
            </a:r>
          </a:p>
          <a:p>
            <a:r>
              <a:rPr lang="en-US" dirty="0"/>
              <a:t>Biometrics used in more advanced systems as another factor.</a:t>
            </a:r>
          </a:p>
          <a:p>
            <a:r>
              <a:rPr lang="en-US" dirty="0"/>
              <a:t>Must be different </a:t>
            </a:r>
            <a:r>
              <a:rPr lang="en-US" i="1" dirty="0"/>
              <a:t>factor</a:t>
            </a:r>
            <a:r>
              <a:rPr lang="en-US" dirty="0"/>
              <a:t>, not method.</a:t>
            </a:r>
          </a:p>
          <a:p>
            <a:pPr lvl="1"/>
            <a:r>
              <a:rPr lang="en-US" dirty="0"/>
              <a:t>Hardware token + software token is not MFA (both something you have).</a:t>
            </a:r>
          </a:p>
        </p:txBody>
      </p:sp>
    </p:spTree>
    <p:extLst>
      <p:ext uri="{BB962C8B-B14F-4D97-AF65-F5344CB8AC3E}">
        <p14:creationId xmlns:p14="http://schemas.microsoft.com/office/powerpoint/2010/main" val="2979680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2DDFA4-F298-454D-ACF0-0570795FAB07}"/>
              </a:ext>
            </a:extLst>
          </p:cNvPr>
          <p:cNvSpPr>
            <a:spLocks noGrp="1"/>
          </p:cNvSpPr>
          <p:nvPr>
            <p:ph type="title"/>
          </p:nvPr>
        </p:nvSpPr>
        <p:spPr/>
        <p:txBody>
          <a:bodyPr/>
          <a:lstStyle/>
          <a:p>
            <a:r>
              <a:rPr lang="en-US" dirty="0"/>
              <a:t>SELinux Contexts (Slide 1 of 2)</a:t>
            </a:r>
          </a:p>
        </p:txBody>
      </p:sp>
      <p:sp>
        <p:nvSpPr>
          <p:cNvPr id="4" name="Slide Number Placeholder 3">
            <a:extLst>
              <a:ext uri="{FF2B5EF4-FFF2-40B4-BE49-F238E27FC236}">
                <a16:creationId xmlns:a16="http://schemas.microsoft.com/office/drawing/2014/main" id="{684BE9B0-9BF1-47A9-B60A-5AEAD68BBDBE}"/>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7" name="Content Placeholder 6">
            <a:extLst>
              <a:ext uri="{FF2B5EF4-FFF2-40B4-BE49-F238E27FC236}">
                <a16:creationId xmlns:a16="http://schemas.microsoft.com/office/drawing/2014/main" id="{B6A8653D-4A79-40C8-9412-27141DC6250A}"/>
              </a:ext>
            </a:extLst>
          </p:cNvPr>
          <p:cNvSpPr>
            <a:spLocks noGrp="1"/>
          </p:cNvSpPr>
          <p:nvPr>
            <p:ph idx="1"/>
          </p:nvPr>
        </p:nvSpPr>
        <p:spPr/>
        <p:txBody>
          <a:bodyPr/>
          <a:lstStyle/>
          <a:p>
            <a:r>
              <a:rPr lang="en-US" sz="1600" b="1" dirty="0"/>
              <a:t>User</a:t>
            </a:r>
            <a:r>
              <a:rPr lang="en-US" sz="1600" dirty="0"/>
              <a:t>:</a:t>
            </a:r>
          </a:p>
          <a:p>
            <a:pPr lvl="1"/>
            <a:r>
              <a:rPr lang="en-US" sz="1400" dirty="0"/>
              <a:t>What users can access object.</a:t>
            </a:r>
          </a:p>
          <a:p>
            <a:pPr lvl="1"/>
            <a:r>
              <a:rPr lang="en-US" sz="1400" dirty="0"/>
              <a:t>Not the same as Linux system user.</a:t>
            </a:r>
          </a:p>
          <a:p>
            <a:pPr lvl="1"/>
            <a:r>
              <a:rPr lang="en-US" sz="1400" dirty="0"/>
              <a:t>Linux system users are mapped to SELinux users.</a:t>
            </a:r>
          </a:p>
          <a:p>
            <a:pPr lvl="1"/>
            <a:r>
              <a:rPr lang="en-US" sz="1400" dirty="0"/>
              <a:t>Examples: </a:t>
            </a:r>
            <a:r>
              <a:rPr lang="en-US" sz="1400" dirty="0">
                <a:latin typeface="Cutive Mono" panose="020B0604020202020204" charset="0"/>
              </a:rPr>
              <a:t>unconfined_u</a:t>
            </a:r>
            <a:r>
              <a:rPr lang="en-US" sz="1400" dirty="0"/>
              <a:t>, </a:t>
            </a:r>
            <a:r>
              <a:rPr lang="en-US" sz="1400" dirty="0">
                <a:latin typeface="Cutive Mono" panose="020B0604020202020204" charset="0"/>
              </a:rPr>
              <a:t>user_u</a:t>
            </a:r>
            <a:r>
              <a:rPr lang="en-US" sz="1400" dirty="0"/>
              <a:t>, </a:t>
            </a:r>
            <a:r>
              <a:rPr lang="en-US" sz="1400" dirty="0">
                <a:latin typeface="Cutive Mono" panose="020B0604020202020204" charset="0"/>
              </a:rPr>
              <a:t>sysadm_u</a:t>
            </a:r>
            <a:r>
              <a:rPr lang="en-US" sz="1400" dirty="0"/>
              <a:t>, </a:t>
            </a:r>
            <a:r>
              <a:rPr lang="en-US" sz="1400" dirty="0">
                <a:latin typeface="Cutive Mono" panose="020B0604020202020204" charset="0"/>
              </a:rPr>
              <a:t>root</a:t>
            </a:r>
          </a:p>
          <a:p>
            <a:r>
              <a:rPr lang="en-US" sz="1600" b="1" dirty="0"/>
              <a:t>Role</a:t>
            </a:r>
            <a:r>
              <a:rPr lang="en-US" sz="1600" dirty="0"/>
              <a:t>:</a:t>
            </a:r>
          </a:p>
          <a:p>
            <a:pPr lvl="1"/>
            <a:r>
              <a:rPr lang="en-US" sz="1400" dirty="0"/>
              <a:t>What roles can access object.</a:t>
            </a:r>
          </a:p>
          <a:p>
            <a:pPr lvl="1"/>
            <a:r>
              <a:rPr lang="en-US" sz="1400" dirty="0"/>
              <a:t>SELinux users are authorized to be in roles.</a:t>
            </a:r>
          </a:p>
          <a:p>
            <a:pPr lvl="1"/>
            <a:r>
              <a:rPr lang="en-US" sz="1400" dirty="0"/>
              <a:t>Permit or deny access to domains.</a:t>
            </a:r>
          </a:p>
          <a:p>
            <a:pPr lvl="1"/>
            <a:r>
              <a:rPr lang="en-US" sz="1400" dirty="0">
                <a:latin typeface="Cutive Mono" panose="020B0604020202020204" charset="0"/>
              </a:rPr>
              <a:t>object_r</a:t>
            </a:r>
            <a:r>
              <a:rPr lang="en-US" sz="1400" dirty="0"/>
              <a:t> role applies to files/directories.</a:t>
            </a:r>
          </a:p>
          <a:p>
            <a:r>
              <a:rPr lang="en-US" sz="1600" b="1" dirty="0"/>
              <a:t>Type</a:t>
            </a:r>
            <a:r>
              <a:rPr lang="en-US" sz="1600" dirty="0"/>
              <a:t>:</a:t>
            </a:r>
          </a:p>
          <a:p>
            <a:pPr lvl="1"/>
            <a:r>
              <a:rPr lang="en-US" sz="1400" dirty="0"/>
              <a:t>Label portion of MAC.</a:t>
            </a:r>
          </a:p>
          <a:p>
            <a:pPr lvl="1"/>
            <a:r>
              <a:rPr lang="en-US" sz="1400" dirty="0"/>
              <a:t>Groups objects with similar security requirements/characteristics.</a:t>
            </a:r>
          </a:p>
          <a:p>
            <a:pPr lvl="1"/>
            <a:r>
              <a:rPr lang="en-US" sz="1400" dirty="0">
                <a:latin typeface="Cutive Mono" panose="020B0604020202020204" charset="0"/>
              </a:rPr>
              <a:t>ssh_t</a:t>
            </a:r>
            <a:r>
              <a:rPr lang="en-US" sz="1400" dirty="0"/>
              <a:t> is domain for SSH process.</a:t>
            </a:r>
          </a:p>
        </p:txBody>
      </p:sp>
    </p:spTree>
    <p:extLst>
      <p:ext uri="{BB962C8B-B14F-4D97-AF65-F5344CB8AC3E}">
        <p14:creationId xmlns:p14="http://schemas.microsoft.com/office/powerpoint/2010/main" val="2807626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29CF2-0E41-4B6B-9A90-AA95B6110B7F}"/>
              </a:ext>
            </a:extLst>
          </p:cNvPr>
          <p:cNvSpPr>
            <a:spLocks noGrp="1"/>
          </p:cNvSpPr>
          <p:nvPr>
            <p:ph type="title"/>
          </p:nvPr>
        </p:nvSpPr>
        <p:spPr/>
        <p:txBody>
          <a:bodyPr/>
          <a:lstStyle/>
          <a:p>
            <a:r>
              <a:rPr lang="en-US" dirty="0"/>
              <a:t>SELinux Contexts (Slide 2 of 2)</a:t>
            </a:r>
          </a:p>
        </p:txBody>
      </p:sp>
      <p:sp>
        <p:nvSpPr>
          <p:cNvPr id="3" name="Slide Number Placeholder 2">
            <a:extLst>
              <a:ext uri="{FF2B5EF4-FFF2-40B4-BE49-F238E27FC236}">
                <a16:creationId xmlns:a16="http://schemas.microsoft.com/office/drawing/2014/main" id="{22BA7BEB-0F8F-492E-B888-B9B49B82850D}"/>
              </a:ext>
            </a:extLst>
          </p:cNvPr>
          <p:cNvSpPr>
            <a:spLocks noGrp="1"/>
          </p:cNvSpPr>
          <p:nvPr>
            <p:ph type="sldNum" sz="quarter" idx="4"/>
          </p:nvPr>
        </p:nvSpPr>
        <p:spPr/>
        <p:txBody>
          <a:bodyPr/>
          <a:lstStyle/>
          <a:p>
            <a:fld id="{2066355A-084C-D24E-9AD2-7E4FC41EA627}" type="slidenum">
              <a:rPr lang="en-US" smtClean="0"/>
              <a:pPr/>
              <a:t>61</a:t>
            </a:fld>
            <a:endParaRPr lang="en-US" dirty="0"/>
          </a:p>
        </p:txBody>
      </p:sp>
      <p:pic>
        <p:nvPicPr>
          <p:cNvPr id="4" name="Picture 3">
            <a:extLst>
              <a:ext uri="{FF2B5EF4-FFF2-40B4-BE49-F238E27FC236}">
                <a16:creationId xmlns:a16="http://schemas.microsoft.com/office/drawing/2014/main" id="{541B7822-8EE0-4FA5-A82A-5869AE9F26D0}"/>
              </a:ext>
            </a:extLst>
          </p:cNvPr>
          <p:cNvPicPr>
            <a:picLocks noChangeAspect="1"/>
          </p:cNvPicPr>
          <p:nvPr/>
        </p:nvPicPr>
        <p:blipFill>
          <a:blip r:embed="rId2"/>
          <a:stretch>
            <a:fillRect/>
          </a:stretch>
        </p:blipFill>
        <p:spPr>
          <a:xfrm>
            <a:off x="1224512" y="1121460"/>
            <a:ext cx="6694977" cy="3241992"/>
          </a:xfrm>
          <a:prstGeom prst="rect">
            <a:avLst/>
          </a:prstGeom>
        </p:spPr>
      </p:pic>
    </p:spTree>
    <p:extLst>
      <p:ext uri="{BB962C8B-B14F-4D97-AF65-F5344CB8AC3E}">
        <p14:creationId xmlns:p14="http://schemas.microsoft.com/office/powerpoint/2010/main" val="2771980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5A98-8B98-4996-B0DB-C63A166B587C}"/>
              </a:ext>
            </a:extLst>
          </p:cNvPr>
          <p:cNvSpPr>
            <a:spLocks noGrp="1"/>
          </p:cNvSpPr>
          <p:nvPr>
            <p:ph type="title"/>
          </p:nvPr>
        </p:nvSpPr>
        <p:spPr/>
        <p:txBody>
          <a:bodyPr/>
          <a:lstStyle/>
          <a:p>
            <a:r>
              <a:rPr lang="en-US" dirty="0"/>
              <a:t>SELinux Modes</a:t>
            </a:r>
          </a:p>
        </p:txBody>
      </p:sp>
      <p:sp>
        <p:nvSpPr>
          <p:cNvPr id="3" name="Slide Number Placeholder 2">
            <a:extLst>
              <a:ext uri="{FF2B5EF4-FFF2-40B4-BE49-F238E27FC236}">
                <a16:creationId xmlns:a16="http://schemas.microsoft.com/office/drawing/2014/main" id="{E982332A-845C-4847-AE8F-D310FA8FA7EE}"/>
              </a:ext>
            </a:extLst>
          </p:cNvPr>
          <p:cNvSpPr>
            <a:spLocks noGrp="1"/>
          </p:cNvSpPr>
          <p:nvPr>
            <p:ph type="sldNum" sz="quarter" idx="4"/>
          </p:nvPr>
        </p:nvSpPr>
        <p:spPr/>
        <p:txBody>
          <a:bodyPr/>
          <a:lstStyle/>
          <a:p>
            <a:fld id="{2066355A-084C-D24E-9AD2-7E4FC41EA627}" type="slidenum">
              <a:rPr lang="en-US" smtClean="0"/>
              <a:pPr/>
              <a:t>62</a:t>
            </a:fld>
            <a:endParaRPr lang="en-US" dirty="0"/>
          </a:p>
        </p:txBody>
      </p:sp>
      <p:graphicFrame>
        <p:nvGraphicFramePr>
          <p:cNvPr id="5" name="Group 23">
            <a:extLst>
              <a:ext uri="{FF2B5EF4-FFF2-40B4-BE49-F238E27FC236}">
                <a16:creationId xmlns:a16="http://schemas.microsoft.com/office/drawing/2014/main" id="{5B8F8765-CC2D-4134-B599-8488575F32A1}"/>
              </a:ext>
            </a:extLst>
          </p:cNvPr>
          <p:cNvGraphicFramePr>
            <a:graphicFrameLocks noGrp="1"/>
          </p:cNvGraphicFramePr>
          <p:nvPr>
            <p:extLst>
              <p:ext uri="{D42A27DB-BD31-4B8C-83A1-F6EECF244321}">
                <p14:modId xmlns:p14="http://schemas.microsoft.com/office/powerpoint/2010/main" val="3383264124"/>
              </p:ext>
            </p:extLst>
          </p:nvPr>
        </p:nvGraphicFramePr>
        <p:xfrm>
          <a:off x="952500" y="1726831"/>
          <a:ext cx="7239000" cy="1689837"/>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Disabled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SELinux is off, and DAC will take over.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Enforcing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All SELinux policies are enforced and processes cannot violate them.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Permissive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SELinux is on, but policies are not enforced. Violations are logged rather than prevented.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62060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98C4-0936-4974-86E5-361C7F108C98}"/>
              </a:ext>
            </a:extLst>
          </p:cNvPr>
          <p:cNvSpPr>
            <a:spLocks noGrp="1"/>
          </p:cNvSpPr>
          <p:nvPr>
            <p:ph type="title"/>
          </p:nvPr>
        </p:nvSpPr>
        <p:spPr/>
        <p:txBody>
          <a:bodyPr/>
          <a:lstStyle/>
          <a:p>
            <a:r>
              <a:rPr lang="en-US" dirty="0"/>
              <a:t>SELinux Policies</a:t>
            </a:r>
          </a:p>
        </p:txBody>
      </p:sp>
      <p:sp>
        <p:nvSpPr>
          <p:cNvPr id="3" name="Slide Number Placeholder 2">
            <a:extLst>
              <a:ext uri="{FF2B5EF4-FFF2-40B4-BE49-F238E27FC236}">
                <a16:creationId xmlns:a16="http://schemas.microsoft.com/office/drawing/2014/main" id="{434DAD99-06F8-4CB5-8566-8634303E3843}"/>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D0C550D0-6C4A-40C8-A197-2F5FB8DA33AC}"/>
              </a:ext>
            </a:extLst>
          </p:cNvPr>
          <p:cNvSpPr>
            <a:spLocks noGrp="1"/>
          </p:cNvSpPr>
          <p:nvPr>
            <p:ph idx="1"/>
          </p:nvPr>
        </p:nvSpPr>
        <p:spPr/>
        <p:txBody>
          <a:bodyPr/>
          <a:lstStyle/>
          <a:p>
            <a:r>
              <a:rPr lang="en-US" dirty="0"/>
              <a:t>Defines access parameters for system resources.</a:t>
            </a:r>
          </a:p>
          <a:p>
            <a:r>
              <a:rPr lang="en-US" dirty="0"/>
              <a:t>Allows or denies cross-domain/type access.</a:t>
            </a:r>
          </a:p>
          <a:p>
            <a:r>
              <a:rPr lang="en-US" dirty="0"/>
              <a:t>Files stored in </a:t>
            </a:r>
            <a:r>
              <a:rPr lang="en-US" dirty="0">
                <a:latin typeface="Cutive Mono" panose="020B0604020202020204" charset="0"/>
              </a:rPr>
              <a:t>/etc/selinux/</a:t>
            </a:r>
          </a:p>
          <a:p>
            <a:pPr lvl="1"/>
            <a:r>
              <a:rPr lang="en-US" dirty="0"/>
              <a:t>Can be configured by root.</a:t>
            </a:r>
          </a:p>
          <a:p>
            <a:r>
              <a:rPr lang="en-US" dirty="0"/>
              <a:t>Targeted policy:</a:t>
            </a:r>
          </a:p>
          <a:p>
            <a:pPr lvl="1"/>
            <a:r>
              <a:rPr lang="en-US" dirty="0"/>
              <a:t>All non-targeted subjects/objects run on DAC.</a:t>
            </a:r>
          </a:p>
          <a:p>
            <a:pPr lvl="1"/>
            <a:r>
              <a:rPr lang="en-US" dirty="0"/>
              <a:t>Targeted subjects/objects run on MAC.</a:t>
            </a:r>
          </a:p>
          <a:p>
            <a:pPr lvl="1"/>
            <a:r>
              <a:rPr lang="en-US" dirty="0"/>
              <a:t>Enabled by default.</a:t>
            </a:r>
          </a:p>
          <a:p>
            <a:r>
              <a:rPr lang="en-US" dirty="0"/>
              <a:t>Strict policy:</a:t>
            </a:r>
          </a:p>
          <a:p>
            <a:pPr lvl="1"/>
            <a:r>
              <a:rPr lang="en-US" dirty="0"/>
              <a:t>Every subject/object runs on MAC.</a:t>
            </a:r>
          </a:p>
        </p:txBody>
      </p:sp>
    </p:spTree>
    <p:extLst>
      <p:ext uri="{BB962C8B-B14F-4D97-AF65-F5344CB8AC3E}">
        <p14:creationId xmlns:p14="http://schemas.microsoft.com/office/powerpoint/2010/main" val="3521176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D1E6FF-163B-45C8-9758-890425212F2D}"/>
              </a:ext>
            </a:extLst>
          </p:cNvPr>
          <p:cNvSpPr>
            <a:spLocks noGrp="1"/>
          </p:cNvSpPr>
          <p:nvPr>
            <p:ph type="title"/>
          </p:nvPr>
        </p:nvSpPr>
        <p:spPr/>
        <p:txBody>
          <a:bodyPr/>
          <a:lstStyle/>
          <a:p>
            <a:r>
              <a:rPr lang="en-US" dirty="0"/>
              <a:t>SELinux Commands (Slide 1 of 2)</a:t>
            </a:r>
          </a:p>
        </p:txBody>
      </p:sp>
      <p:sp>
        <p:nvSpPr>
          <p:cNvPr id="3" name="Slide Number Placeholder 2">
            <a:extLst>
              <a:ext uri="{FF2B5EF4-FFF2-40B4-BE49-F238E27FC236}">
                <a16:creationId xmlns:a16="http://schemas.microsoft.com/office/drawing/2014/main" id="{53AA7BB8-C58E-4EAE-BB0D-B0173EC86E4D}"/>
              </a:ext>
            </a:extLst>
          </p:cNvPr>
          <p:cNvSpPr>
            <a:spLocks noGrp="1"/>
          </p:cNvSpPr>
          <p:nvPr>
            <p:ph type="sldNum" sz="quarter" idx="4"/>
          </p:nvPr>
        </p:nvSpPr>
        <p:spPr/>
        <p:txBody>
          <a:bodyPr/>
          <a:lstStyle/>
          <a:p>
            <a:fld id="{2066355A-084C-D24E-9AD2-7E4FC41EA627}" type="slidenum">
              <a:rPr lang="en-US" smtClean="0"/>
              <a:pPr/>
              <a:t>64</a:t>
            </a:fld>
            <a:endParaRPr lang="en-US" dirty="0"/>
          </a:p>
        </p:txBody>
      </p:sp>
      <p:graphicFrame>
        <p:nvGraphicFramePr>
          <p:cNvPr id="6" name="Group 23">
            <a:extLst>
              <a:ext uri="{FF2B5EF4-FFF2-40B4-BE49-F238E27FC236}">
                <a16:creationId xmlns:a16="http://schemas.microsoft.com/office/drawing/2014/main" id="{883D0C38-634D-400D-847C-634304E0240F}"/>
              </a:ext>
            </a:extLst>
          </p:cNvPr>
          <p:cNvGraphicFramePr>
            <a:graphicFrameLocks noGrp="1"/>
          </p:cNvGraphicFramePr>
          <p:nvPr>
            <p:extLst>
              <p:ext uri="{D42A27DB-BD31-4B8C-83A1-F6EECF244321}">
                <p14:modId xmlns:p14="http://schemas.microsoft.com/office/powerpoint/2010/main" val="1859475718"/>
              </p:ext>
            </p:extLst>
          </p:nvPr>
        </p:nvGraphicFramePr>
        <p:xfrm>
          <a:off x="1626126" y="782654"/>
          <a:ext cx="5891748" cy="4023360"/>
        </p:xfrm>
        <a:graphic>
          <a:graphicData uri="http://schemas.openxmlformats.org/drawingml/2006/table">
            <a:tbl>
              <a:tblPr/>
              <a:tblGrid>
                <a:gridCol w="1452768">
                  <a:extLst>
                    <a:ext uri="{9D8B030D-6E8A-4147-A177-3AD203B41FA5}">
                      <a16:colId xmlns:a16="http://schemas.microsoft.com/office/drawing/2014/main" val="20000"/>
                    </a:ext>
                  </a:extLst>
                </a:gridCol>
                <a:gridCol w="4438980">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semanage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Configure SELinux policies.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4499043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sestatus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Get detailed status of SELinux.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getenforce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Display mode SELinux is running 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setenforce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mode SELinux runs 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getsebool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on/off status of SELinux boolean values.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1268979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setsebool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SELinux boolean values.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02192229"/>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–Z</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security contexts of files/directories.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2790467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ps –Z</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security contexts of running processes.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3621522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chcon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 security context of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5534283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restorecon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Restore default security context of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20621700"/>
                  </a:ext>
                </a:extLst>
              </a:tr>
            </a:tbl>
          </a:graphicData>
        </a:graphic>
      </p:graphicFrame>
    </p:spTree>
    <p:extLst>
      <p:ext uri="{BB962C8B-B14F-4D97-AF65-F5344CB8AC3E}">
        <p14:creationId xmlns:p14="http://schemas.microsoft.com/office/powerpoint/2010/main" val="205662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35E83-E3B2-48EE-A51A-BB367C4CA32D}"/>
              </a:ext>
            </a:extLst>
          </p:cNvPr>
          <p:cNvSpPr>
            <a:spLocks noGrp="1"/>
          </p:cNvSpPr>
          <p:nvPr>
            <p:ph type="title"/>
          </p:nvPr>
        </p:nvSpPr>
        <p:spPr/>
        <p:txBody>
          <a:bodyPr/>
          <a:lstStyle/>
          <a:p>
            <a:r>
              <a:rPr lang="en-US" dirty="0"/>
              <a:t>SELinux Commands (Slide 2 of 2)</a:t>
            </a:r>
          </a:p>
        </p:txBody>
      </p:sp>
      <p:sp>
        <p:nvSpPr>
          <p:cNvPr id="3" name="Slide Number Placeholder 2">
            <a:extLst>
              <a:ext uri="{FF2B5EF4-FFF2-40B4-BE49-F238E27FC236}">
                <a16:creationId xmlns:a16="http://schemas.microsoft.com/office/drawing/2014/main" id="{93E316E8-868C-4CE4-870A-ECD6A6B869F8}"/>
              </a:ext>
            </a:extLst>
          </p:cNvPr>
          <p:cNvSpPr>
            <a:spLocks noGrp="1"/>
          </p:cNvSpPr>
          <p:nvPr>
            <p:ph type="sldNum" sz="quarter" idx="4"/>
          </p:nvPr>
        </p:nvSpPr>
        <p:spPr/>
        <p:txBody>
          <a:bodyPr/>
          <a:lstStyle/>
          <a:p>
            <a:fld id="{2066355A-084C-D24E-9AD2-7E4FC41EA627}" type="slidenum">
              <a:rPr lang="en-US" smtClean="0"/>
              <a:pPr/>
              <a:t>65</a:t>
            </a:fld>
            <a:endParaRPr lang="en-US" dirty="0"/>
          </a:p>
        </p:txBody>
      </p:sp>
      <p:pic>
        <p:nvPicPr>
          <p:cNvPr id="5" name="Picture 4">
            <a:extLst>
              <a:ext uri="{FF2B5EF4-FFF2-40B4-BE49-F238E27FC236}">
                <a16:creationId xmlns:a16="http://schemas.microsoft.com/office/drawing/2014/main" id="{88BD6457-1E1B-4456-829A-D096175BB6BB}"/>
              </a:ext>
            </a:extLst>
          </p:cNvPr>
          <p:cNvPicPr>
            <a:picLocks noChangeAspect="1"/>
          </p:cNvPicPr>
          <p:nvPr/>
        </p:nvPicPr>
        <p:blipFill>
          <a:blip r:embed="rId2"/>
          <a:stretch>
            <a:fillRect/>
          </a:stretch>
        </p:blipFill>
        <p:spPr>
          <a:xfrm>
            <a:off x="1169138" y="708660"/>
            <a:ext cx="6805724" cy="3757585"/>
          </a:xfrm>
          <a:prstGeom prst="rect">
            <a:avLst/>
          </a:prstGeom>
        </p:spPr>
      </p:pic>
    </p:spTree>
    <p:extLst>
      <p:ext uri="{BB962C8B-B14F-4D97-AF65-F5344CB8AC3E}">
        <p14:creationId xmlns:p14="http://schemas.microsoft.com/office/powerpoint/2010/main" val="891430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3ADC-F5DD-4E85-A276-BE67E877484A}"/>
              </a:ext>
            </a:extLst>
          </p:cNvPr>
          <p:cNvSpPr>
            <a:spLocks noGrp="1"/>
          </p:cNvSpPr>
          <p:nvPr>
            <p:ph type="title"/>
          </p:nvPr>
        </p:nvSpPr>
        <p:spPr/>
        <p:txBody>
          <a:bodyPr/>
          <a:lstStyle/>
          <a:p>
            <a:r>
              <a:rPr lang="en-US" dirty="0"/>
              <a:t>SELinux Violations</a:t>
            </a:r>
          </a:p>
        </p:txBody>
      </p:sp>
      <p:sp>
        <p:nvSpPr>
          <p:cNvPr id="3" name="Slide Number Placeholder 2">
            <a:extLst>
              <a:ext uri="{FF2B5EF4-FFF2-40B4-BE49-F238E27FC236}">
                <a16:creationId xmlns:a16="http://schemas.microsoft.com/office/drawing/2014/main" id="{84F17701-08E4-49C3-B9FF-45A8575E9B3B}"/>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
        <p:nvSpPr>
          <p:cNvPr id="4" name="Content Placeholder 3">
            <a:extLst>
              <a:ext uri="{FF2B5EF4-FFF2-40B4-BE49-F238E27FC236}">
                <a16:creationId xmlns:a16="http://schemas.microsoft.com/office/drawing/2014/main" id="{816CBBF5-E0E2-460F-A830-BDF38169D4B3}"/>
              </a:ext>
            </a:extLst>
          </p:cNvPr>
          <p:cNvSpPr>
            <a:spLocks noGrp="1"/>
          </p:cNvSpPr>
          <p:nvPr>
            <p:ph idx="1"/>
          </p:nvPr>
        </p:nvSpPr>
        <p:spPr/>
        <p:txBody>
          <a:bodyPr/>
          <a:lstStyle/>
          <a:p>
            <a:r>
              <a:rPr lang="en-US" dirty="0"/>
              <a:t>Subject is denied access to an object based on policy.</a:t>
            </a:r>
          </a:p>
          <a:p>
            <a:pPr lvl="1"/>
            <a:r>
              <a:rPr lang="en-US" dirty="0"/>
              <a:t>Subject usually has insufficient privileges.</a:t>
            </a:r>
          </a:p>
          <a:p>
            <a:r>
              <a:rPr lang="en-US" dirty="0"/>
              <a:t>Violations are sometimes unexpected.</a:t>
            </a:r>
          </a:p>
          <a:p>
            <a:r>
              <a:rPr lang="en-US" dirty="0"/>
              <a:t>Diagnose issues with </a:t>
            </a:r>
            <a:r>
              <a:rPr lang="en-US" dirty="0">
                <a:latin typeface="Cutive Mono" panose="020B0604020202020204" charset="0"/>
              </a:rPr>
              <a:t>sealert</a:t>
            </a:r>
            <a:r>
              <a:rPr lang="en-US" dirty="0"/>
              <a:t> command:</a:t>
            </a:r>
          </a:p>
          <a:p>
            <a:pPr lvl="1"/>
            <a:r>
              <a:rPr lang="en-US" dirty="0">
                <a:latin typeface="Cutive Mono" panose="020B0604020202020204" charset="0"/>
              </a:rPr>
              <a:t>sealert -a /var/log/audit/audit.log</a:t>
            </a:r>
          </a:p>
          <a:p>
            <a:pPr lvl="1"/>
            <a:r>
              <a:rPr lang="en-US" dirty="0"/>
              <a:t>Displays all policy violations.</a:t>
            </a:r>
          </a:p>
          <a:p>
            <a:pPr lvl="1"/>
            <a:r>
              <a:rPr lang="en-US" dirty="0"/>
              <a:t>Displays detailed info about each violation.</a:t>
            </a:r>
          </a:p>
          <a:p>
            <a:r>
              <a:rPr lang="en-US" dirty="0"/>
              <a:t>Use </a:t>
            </a:r>
            <a:r>
              <a:rPr lang="en-US" dirty="0">
                <a:latin typeface="Cutive Mono" panose="020B0604020202020204" charset="0"/>
              </a:rPr>
              <a:t>audit2why</a:t>
            </a:r>
            <a:r>
              <a:rPr lang="en-US" dirty="0"/>
              <a:t> to make output more human-friendly.</a:t>
            </a:r>
          </a:p>
          <a:p>
            <a:pPr lvl="1"/>
            <a:r>
              <a:rPr lang="en-US" dirty="0"/>
              <a:t>Explains why violation occurred.</a:t>
            </a:r>
          </a:p>
          <a:p>
            <a:pPr lvl="1"/>
            <a:r>
              <a:rPr lang="en-US" dirty="0"/>
              <a:t>Redirect entire log or grep single event and pipe it to command.</a:t>
            </a:r>
          </a:p>
        </p:txBody>
      </p:sp>
    </p:spTree>
    <p:extLst>
      <p:ext uri="{BB962C8B-B14F-4D97-AF65-F5344CB8AC3E}">
        <p14:creationId xmlns:p14="http://schemas.microsoft.com/office/powerpoint/2010/main" val="3156922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E56C3-A560-4841-B3B6-2A79A1418F2A}"/>
              </a:ext>
            </a:extLst>
          </p:cNvPr>
          <p:cNvSpPr>
            <a:spLocks noGrp="1"/>
          </p:cNvSpPr>
          <p:nvPr>
            <p:ph type="title"/>
          </p:nvPr>
        </p:nvSpPr>
        <p:spPr/>
        <p:txBody>
          <a:bodyPr/>
          <a:lstStyle/>
          <a:p>
            <a:r>
              <a:rPr lang="en-US" dirty="0"/>
              <a:t>AppArmor</a:t>
            </a:r>
          </a:p>
        </p:txBody>
      </p:sp>
      <p:sp>
        <p:nvSpPr>
          <p:cNvPr id="6" name="Text Placeholder 5">
            <a:extLst>
              <a:ext uri="{FF2B5EF4-FFF2-40B4-BE49-F238E27FC236}">
                <a16:creationId xmlns:a16="http://schemas.microsoft.com/office/drawing/2014/main" id="{8229AD7E-ECB5-4810-8CE8-FC25DF4314CF}"/>
              </a:ext>
            </a:extLst>
          </p:cNvPr>
          <p:cNvSpPr>
            <a:spLocks noGrp="1"/>
          </p:cNvSpPr>
          <p:nvPr>
            <p:ph type="body" sz="quarter" idx="13"/>
          </p:nvPr>
        </p:nvSpPr>
        <p:spPr/>
        <p:txBody>
          <a:bodyPr/>
          <a:lstStyle/>
          <a:p>
            <a:r>
              <a:rPr lang="en-US" dirty="0"/>
              <a:t>An alternative context-based permissions scheme and MAC implementation for Linux.</a:t>
            </a:r>
          </a:p>
        </p:txBody>
      </p:sp>
      <p:sp>
        <p:nvSpPr>
          <p:cNvPr id="3" name="Slide Number Placeholder 2">
            <a:extLst>
              <a:ext uri="{FF2B5EF4-FFF2-40B4-BE49-F238E27FC236}">
                <a16:creationId xmlns:a16="http://schemas.microsoft.com/office/drawing/2014/main" id="{013B4C7E-4775-43C8-89C9-AE26BDACDC7B}"/>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
        <p:nvSpPr>
          <p:cNvPr id="5" name="Content Placeholder 4">
            <a:extLst>
              <a:ext uri="{FF2B5EF4-FFF2-40B4-BE49-F238E27FC236}">
                <a16:creationId xmlns:a16="http://schemas.microsoft.com/office/drawing/2014/main" id="{06C1A200-E335-4AD1-B674-CA8DE5D42573}"/>
              </a:ext>
            </a:extLst>
          </p:cNvPr>
          <p:cNvSpPr>
            <a:spLocks noGrp="1"/>
          </p:cNvSpPr>
          <p:nvPr>
            <p:ph idx="1"/>
          </p:nvPr>
        </p:nvSpPr>
        <p:spPr/>
        <p:txBody>
          <a:bodyPr/>
          <a:lstStyle/>
          <a:p>
            <a:r>
              <a:rPr lang="en-US" dirty="0"/>
              <a:t>Packaged with Debian-based and SUSE Linux distros.</a:t>
            </a:r>
          </a:p>
          <a:p>
            <a:r>
              <a:rPr lang="en-US" dirty="0"/>
              <a:t>Provides same fundamental service as SELinux.</a:t>
            </a:r>
          </a:p>
          <a:p>
            <a:r>
              <a:rPr lang="en-US" dirty="0"/>
              <a:t>Has a different approach.</a:t>
            </a:r>
          </a:p>
          <a:p>
            <a:r>
              <a:rPr lang="en-US" dirty="0"/>
              <a:t>AppArmor is simplified, SELinux is complex.</a:t>
            </a:r>
          </a:p>
          <a:p>
            <a:r>
              <a:rPr lang="en-US" dirty="0"/>
              <a:t>AppArmor works with paths, SELinux references inodes.</a:t>
            </a:r>
          </a:p>
          <a:p>
            <a:r>
              <a:rPr lang="en-US" dirty="0"/>
              <a:t>Paths are referenced in configuration files (profiles).</a:t>
            </a:r>
          </a:p>
          <a:p>
            <a:pPr lvl="1"/>
            <a:r>
              <a:rPr lang="en-US" dirty="0"/>
              <a:t>Determine how to control access.</a:t>
            </a:r>
          </a:p>
          <a:p>
            <a:pPr lvl="1"/>
            <a:r>
              <a:rPr lang="en-US" dirty="0"/>
              <a:t>No types or domains, only profiles.</a:t>
            </a:r>
          </a:p>
        </p:txBody>
      </p:sp>
    </p:spTree>
    <p:extLst>
      <p:ext uri="{BB962C8B-B14F-4D97-AF65-F5344CB8AC3E}">
        <p14:creationId xmlns:p14="http://schemas.microsoft.com/office/powerpoint/2010/main" val="3510365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8FE9F-F3E7-4719-A0D2-6CC362F542CC}"/>
              </a:ext>
            </a:extLst>
          </p:cNvPr>
          <p:cNvSpPr>
            <a:spLocks noGrp="1"/>
          </p:cNvSpPr>
          <p:nvPr>
            <p:ph type="title"/>
          </p:nvPr>
        </p:nvSpPr>
        <p:spPr/>
        <p:txBody>
          <a:bodyPr/>
          <a:lstStyle/>
          <a:p>
            <a:r>
              <a:rPr lang="en-US" dirty="0"/>
              <a:t>AppArmor Profiles</a:t>
            </a:r>
          </a:p>
        </p:txBody>
      </p:sp>
      <p:sp>
        <p:nvSpPr>
          <p:cNvPr id="4" name="Slide Number Placeholder 3">
            <a:extLst>
              <a:ext uri="{FF2B5EF4-FFF2-40B4-BE49-F238E27FC236}">
                <a16:creationId xmlns:a16="http://schemas.microsoft.com/office/drawing/2014/main" id="{B537EDFA-2276-4460-8DFA-B456A6608A99}"/>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
        <p:nvSpPr>
          <p:cNvPr id="7" name="Content Placeholder 6">
            <a:extLst>
              <a:ext uri="{FF2B5EF4-FFF2-40B4-BE49-F238E27FC236}">
                <a16:creationId xmlns:a16="http://schemas.microsoft.com/office/drawing/2014/main" id="{807593E3-E910-4592-993F-718A6A3A14EC}"/>
              </a:ext>
            </a:extLst>
          </p:cNvPr>
          <p:cNvSpPr>
            <a:spLocks noGrp="1"/>
          </p:cNvSpPr>
          <p:nvPr>
            <p:ph idx="1"/>
          </p:nvPr>
        </p:nvSpPr>
        <p:spPr/>
        <p:txBody>
          <a:bodyPr/>
          <a:lstStyle/>
          <a:p>
            <a:r>
              <a:rPr lang="en-US" dirty="0"/>
              <a:t>Executables have profiles located in </a:t>
            </a:r>
            <a:r>
              <a:rPr lang="en-US" dirty="0">
                <a:latin typeface="Cutive Mono" panose="020B0604020202020204" charset="0"/>
              </a:rPr>
              <a:t>/etc/apparmor.d/</a:t>
            </a:r>
          </a:p>
          <a:p>
            <a:pPr lvl="1"/>
            <a:r>
              <a:rPr lang="en-US" dirty="0"/>
              <a:t>Text files in </a:t>
            </a:r>
            <a:r>
              <a:rPr lang="en-US" dirty="0">
                <a:latin typeface="Cutive Mono" panose="020B0604020202020204" charset="0"/>
              </a:rPr>
              <a:t>path.binary</a:t>
            </a:r>
            <a:r>
              <a:rPr lang="en-US" dirty="0"/>
              <a:t> format.</a:t>
            </a:r>
          </a:p>
          <a:p>
            <a:pPr lvl="1"/>
            <a:r>
              <a:rPr lang="en-US" dirty="0"/>
              <a:t>Example: </a:t>
            </a:r>
            <a:r>
              <a:rPr lang="en-US" dirty="0">
                <a:latin typeface="Cutive Mono" panose="020B0604020202020204" charset="0"/>
              </a:rPr>
              <a:t>/etc/apparmor.d/bin.dig</a:t>
            </a:r>
          </a:p>
          <a:p>
            <a:r>
              <a:rPr lang="en-US" dirty="0"/>
              <a:t>Capabilities provide executable with access to system functionality.</a:t>
            </a:r>
          </a:p>
          <a:p>
            <a:pPr lvl="1"/>
            <a:r>
              <a:rPr lang="en-US" dirty="0"/>
              <a:t>Example: </a:t>
            </a:r>
            <a:r>
              <a:rPr lang="en-US" dirty="0">
                <a:latin typeface="Cutive Mono" panose="020B0604020202020204" charset="0"/>
              </a:rPr>
              <a:t>net_bind_service</a:t>
            </a:r>
            <a:r>
              <a:rPr lang="en-US" dirty="0"/>
              <a:t> enables binding well-known TCP/IP ports.</a:t>
            </a:r>
          </a:p>
          <a:p>
            <a:r>
              <a:rPr lang="en-US" dirty="0"/>
              <a:t>Path entries enable executable to access a file.</a:t>
            </a:r>
          </a:p>
          <a:p>
            <a:pPr lvl="1"/>
            <a:r>
              <a:rPr lang="en-US" dirty="0"/>
              <a:t>Specify permissions to grant to executable for file.</a:t>
            </a:r>
          </a:p>
          <a:p>
            <a:pPr lvl="1"/>
            <a:r>
              <a:rPr lang="en-US" dirty="0"/>
              <a:t>Read, write, execute, link, etc.</a:t>
            </a:r>
          </a:p>
        </p:txBody>
      </p:sp>
    </p:spTree>
    <p:extLst>
      <p:ext uri="{BB962C8B-B14F-4D97-AF65-F5344CB8AC3E}">
        <p14:creationId xmlns:p14="http://schemas.microsoft.com/office/powerpoint/2010/main" val="3562245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13BD-35F1-4A56-A198-731A9B4256E9}"/>
              </a:ext>
            </a:extLst>
          </p:cNvPr>
          <p:cNvSpPr>
            <a:spLocks noGrp="1"/>
          </p:cNvSpPr>
          <p:nvPr>
            <p:ph type="title"/>
          </p:nvPr>
        </p:nvSpPr>
        <p:spPr/>
        <p:txBody>
          <a:bodyPr/>
          <a:lstStyle/>
          <a:p>
            <a:r>
              <a:rPr lang="en-US" dirty="0"/>
              <a:t>AppArmor Commands</a:t>
            </a:r>
          </a:p>
        </p:txBody>
      </p:sp>
      <p:sp>
        <p:nvSpPr>
          <p:cNvPr id="3" name="Slide Number Placeholder 2">
            <a:extLst>
              <a:ext uri="{FF2B5EF4-FFF2-40B4-BE49-F238E27FC236}">
                <a16:creationId xmlns:a16="http://schemas.microsoft.com/office/drawing/2014/main" id="{C8ACC753-2BB2-42E8-A34B-47F5B0D29AC1}"/>
              </a:ext>
            </a:extLst>
          </p:cNvPr>
          <p:cNvSpPr>
            <a:spLocks noGrp="1"/>
          </p:cNvSpPr>
          <p:nvPr>
            <p:ph type="sldNum" sz="quarter" idx="4"/>
          </p:nvPr>
        </p:nvSpPr>
        <p:spPr/>
        <p:txBody>
          <a:bodyPr/>
          <a:lstStyle/>
          <a:p>
            <a:fld id="{2066355A-084C-D24E-9AD2-7E4FC41EA627}" type="slidenum">
              <a:rPr lang="en-US" smtClean="0"/>
              <a:pPr/>
              <a:t>69</a:t>
            </a:fld>
            <a:endParaRPr lang="en-US" dirty="0"/>
          </a:p>
        </p:txBody>
      </p:sp>
      <p:graphicFrame>
        <p:nvGraphicFramePr>
          <p:cNvPr id="5" name="Group 23">
            <a:extLst>
              <a:ext uri="{FF2B5EF4-FFF2-40B4-BE49-F238E27FC236}">
                <a16:creationId xmlns:a16="http://schemas.microsoft.com/office/drawing/2014/main" id="{7352AB15-0739-453A-9EAC-32DFE0859083}"/>
              </a:ext>
            </a:extLst>
          </p:cNvPr>
          <p:cNvGraphicFramePr>
            <a:graphicFrameLocks noGrp="1"/>
          </p:cNvGraphicFramePr>
          <p:nvPr>
            <p:extLst>
              <p:ext uri="{D42A27DB-BD31-4B8C-83A1-F6EECF244321}">
                <p14:modId xmlns:p14="http://schemas.microsoft.com/office/powerpoint/2010/main" val="260760467"/>
              </p:ext>
            </p:extLst>
          </p:nvPr>
        </p:nvGraphicFramePr>
        <p:xfrm>
          <a:off x="896067" y="1474470"/>
          <a:ext cx="7347285" cy="2194560"/>
        </p:xfrm>
        <a:graphic>
          <a:graphicData uri="http://schemas.openxmlformats.org/drawingml/2006/table">
            <a:tbl>
              <a:tblPr/>
              <a:tblGrid>
                <a:gridCol w="1811670">
                  <a:extLst>
                    <a:ext uri="{9D8B030D-6E8A-4147-A177-3AD203B41FA5}">
                      <a16:colId xmlns:a16="http://schemas.microsoft.com/office/drawing/2014/main" val="20000"/>
                    </a:ext>
                  </a:extLst>
                </a:gridCol>
                <a:gridCol w="5535615">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apparmor_status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Display status of AppArmor profiles.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aa-complain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Place profile in complain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aa-enforce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Place profile in enforce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aa-disable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Disable a profile, unloading it from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1268979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aa-unconfined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processes with open network sockets that don't have a profile loaded.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02192229"/>
                  </a:ext>
                </a:extLst>
              </a:tr>
            </a:tbl>
          </a:graphicData>
        </a:graphic>
      </p:graphicFrame>
    </p:spTree>
    <p:extLst>
      <p:ext uri="{BB962C8B-B14F-4D97-AF65-F5344CB8AC3E}">
        <p14:creationId xmlns:p14="http://schemas.microsoft.com/office/powerpoint/2010/main" val="3610487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D2B4-684C-D845-9F8F-2F1430F91FFD}"/>
              </a:ext>
            </a:extLst>
          </p:cNvPr>
          <p:cNvSpPr>
            <a:spLocks noGrp="1"/>
          </p:cNvSpPr>
          <p:nvPr>
            <p:ph type="title"/>
          </p:nvPr>
        </p:nvSpPr>
        <p:spPr/>
        <p:txBody>
          <a:bodyPr/>
          <a:lstStyle/>
          <a:p>
            <a:r>
              <a:rPr lang="en-US" dirty="0"/>
              <a:t>Multi-Factor Authentication (Slide 2 of 2)</a:t>
            </a:r>
          </a:p>
        </p:txBody>
      </p:sp>
      <p:sp>
        <p:nvSpPr>
          <p:cNvPr id="3" name="Slide Number Placeholder 2">
            <a:extLst>
              <a:ext uri="{FF2B5EF4-FFF2-40B4-BE49-F238E27FC236}">
                <a16:creationId xmlns:a16="http://schemas.microsoft.com/office/drawing/2014/main" id="{D639C0A0-FCBF-A843-945F-EEBB2CA455B4}"/>
              </a:ext>
            </a:extLst>
          </p:cNvPr>
          <p:cNvSpPr>
            <a:spLocks noGrp="1"/>
          </p:cNvSpPr>
          <p:nvPr>
            <p:ph type="sldNum" sz="quarter" idx="4"/>
          </p:nvPr>
        </p:nvSpPr>
        <p:spPr/>
        <p:txBody>
          <a:bodyPr/>
          <a:lstStyle/>
          <a:p>
            <a:fld id="{2066355A-084C-D24E-9AD2-7E4FC41EA627}" type="slidenum">
              <a:rPr lang="en-US" smtClean="0"/>
              <a:pPr/>
              <a:t>7</a:t>
            </a:fld>
            <a:endParaRPr lang="en-US" dirty="0"/>
          </a:p>
        </p:txBody>
      </p:sp>
      <p:pic>
        <p:nvPicPr>
          <p:cNvPr id="9" name="Picture 8">
            <a:extLst>
              <a:ext uri="{FF2B5EF4-FFF2-40B4-BE49-F238E27FC236}">
                <a16:creationId xmlns:a16="http://schemas.microsoft.com/office/drawing/2014/main" id="{81A1FACD-AB04-4957-9213-2F7C3D18CCE5}"/>
              </a:ext>
            </a:extLst>
          </p:cNvPr>
          <p:cNvPicPr>
            <a:picLocks noChangeAspect="1"/>
          </p:cNvPicPr>
          <p:nvPr/>
        </p:nvPicPr>
        <p:blipFill>
          <a:blip r:embed="rId2"/>
          <a:stretch>
            <a:fillRect/>
          </a:stretch>
        </p:blipFill>
        <p:spPr>
          <a:xfrm>
            <a:off x="1449041" y="878188"/>
            <a:ext cx="6245918" cy="3832292"/>
          </a:xfrm>
          <a:prstGeom prst="rect">
            <a:avLst/>
          </a:prstGeom>
        </p:spPr>
      </p:pic>
    </p:spTree>
    <p:extLst>
      <p:ext uri="{BB962C8B-B14F-4D97-AF65-F5344CB8AC3E}">
        <p14:creationId xmlns:p14="http://schemas.microsoft.com/office/powerpoint/2010/main" val="1815527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BA2A3B-1CE1-4571-9FEC-6B40A0CA32A4}"/>
              </a:ext>
            </a:extLst>
          </p:cNvPr>
          <p:cNvSpPr>
            <a:spLocks noGrp="1"/>
          </p:cNvSpPr>
          <p:nvPr>
            <p:ph type="body" sz="quarter" idx="13"/>
          </p:nvPr>
        </p:nvSpPr>
        <p:spPr/>
        <p:txBody>
          <a:bodyPr/>
          <a:lstStyle/>
          <a:p>
            <a:r>
              <a:rPr lang="en-US" dirty="0"/>
              <a:t>Discussing SELinux and AppArmor</a:t>
            </a:r>
          </a:p>
        </p:txBody>
      </p:sp>
      <p:sp>
        <p:nvSpPr>
          <p:cNvPr id="3" name="Slide Number Placeholder 2">
            <a:extLst>
              <a:ext uri="{FF2B5EF4-FFF2-40B4-BE49-F238E27FC236}">
                <a16:creationId xmlns:a16="http://schemas.microsoft.com/office/drawing/2014/main" id="{3BF9350C-9B1A-4F00-AEB9-102378EDFF27}"/>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3508170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35389-B489-E346-9E59-94B069BF3224}"/>
              </a:ext>
            </a:extLst>
          </p:cNvPr>
          <p:cNvSpPr>
            <a:spLocks noGrp="1"/>
          </p:cNvSpPr>
          <p:nvPr>
            <p:ph idx="1"/>
          </p:nvPr>
        </p:nvSpPr>
        <p:spPr/>
        <p:txBody>
          <a:bodyPr/>
          <a:lstStyle/>
          <a:p>
            <a:r>
              <a:rPr lang="en-US" b="1" dirty="0"/>
              <a:t>You are in the testing phase of implementing some new services and </a:t>
            </a:r>
            <a:r>
              <a:rPr lang="en-US" b="1" dirty="0" err="1"/>
              <a:t>SELinux</a:t>
            </a:r>
            <a:r>
              <a:rPr lang="en-US" b="1" dirty="0"/>
              <a:t> keeps blocking external users from testing. How can you allow access without disabling </a:t>
            </a:r>
            <a:r>
              <a:rPr lang="en-US" b="1" dirty="0" err="1"/>
              <a:t>SELinux</a:t>
            </a:r>
            <a:r>
              <a:rPr lang="en-US" b="1" dirty="0"/>
              <a:t> or spending a lot of time setting up exceptions to allow all the ports required for testing?</a:t>
            </a:r>
          </a:p>
          <a:p>
            <a:endParaRPr lang="en-US" b="1" dirty="0"/>
          </a:p>
          <a:p>
            <a:r>
              <a:rPr lang="en-US" b="1" dirty="0"/>
              <a:t>ANSWER:</a:t>
            </a:r>
          </a:p>
          <a:p>
            <a:pPr lvl="1"/>
            <a:r>
              <a:rPr lang="en-US" dirty="0"/>
              <a:t>Place </a:t>
            </a:r>
            <a:r>
              <a:rPr lang="en-US" dirty="0" err="1"/>
              <a:t>SELinux</a:t>
            </a:r>
            <a:r>
              <a:rPr lang="en-US" dirty="0"/>
              <a:t> in permissive mode—this leaves policies in place, but they are not enforced. As violations occur, they are logged.</a:t>
            </a:r>
          </a:p>
          <a:p>
            <a:endParaRPr lang="en-US" dirty="0"/>
          </a:p>
        </p:txBody>
      </p:sp>
      <p:sp>
        <p:nvSpPr>
          <p:cNvPr id="3" name="Title 2">
            <a:extLst>
              <a:ext uri="{FF2B5EF4-FFF2-40B4-BE49-F238E27FC236}">
                <a16:creationId xmlns:a16="http://schemas.microsoft.com/office/drawing/2014/main" id="{FB051D43-5243-6D48-9290-C33422F629CB}"/>
              </a:ext>
            </a:extLst>
          </p:cNvPr>
          <p:cNvSpPr>
            <a:spLocks noGrp="1"/>
          </p:cNvSpPr>
          <p:nvPr>
            <p:ph type="title"/>
          </p:nvPr>
        </p:nvSpPr>
        <p:spPr/>
        <p:txBody>
          <a:bodyPr/>
          <a:lstStyle/>
          <a:p>
            <a:r>
              <a:rPr lang="en-US" dirty="0"/>
              <a:t>Activity 12-5: Discussing </a:t>
            </a:r>
            <a:r>
              <a:rPr lang="en-US" dirty="0" err="1"/>
              <a:t>SELinux</a:t>
            </a:r>
            <a:r>
              <a:rPr lang="en-US" dirty="0"/>
              <a:t> and </a:t>
            </a:r>
            <a:r>
              <a:rPr lang="en-US" dirty="0" err="1"/>
              <a:t>AppArmor</a:t>
            </a:r>
            <a:endParaRPr lang="en-US" dirty="0"/>
          </a:p>
        </p:txBody>
      </p:sp>
      <p:sp>
        <p:nvSpPr>
          <p:cNvPr id="4" name="Slide Number Placeholder 3">
            <a:extLst>
              <a:ext uri="{FF2B5EF4-FFF2-40B4-BE49-F238E27FC236}">
                <a16:creationId xmlns:a16="http://schemas.microsoft.com/office/drawing/2014/main" id="{E8984EC4-01EF-1645-9BBC-941F8334706B}"/>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41293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35389-B489-E346-9E59-94B069BF3224}"/>
              </a:ext>
            </a:extLst>
          </p:cNvPr>
          <p:cNvSpPr>
            <a:spLocks noGrp="1"/>
          </p:cNvSpPr>
          <p:nvPr>
            <p:ph idx="1"/>
          </p:nvPr>
        </p:nvSpPr>
        <p:spPr/>
        <p:txBody>
          <a:bodyPr/>
          <a:lstStyle/>
          <a:p>
            <a:r>
              <a:rPr lang="en-US" b="1" dirty="0"/>
              <a:t>You SSH into a Linux system that only allows SSH access. The system is a web server and you've checked to see everything is working properly. However, no one can connect to the web server with a web browser. You suspect </a:t>
            </a:r>
            <a:r>
              <a:rPr lang="en-US" b="1" dirty="0" err="1"/>
              <a:t>SELinux</a:t>
            </a:r>
            <a:r>
              <a:rPr lang="en-US" b="1" dirty="0"/>
              <a:t> is in enforcing mode and blocking access. How can you check?</a:t>
            </a:r>
          </a:p>
          <a:p>
            <a:endParaRPr lang="en-US" b="1" dirty="0"/>
          </a:p>
          <a:p>
            <a:r>
              <a:rPr lang="en-US" b="1" dirty="0"/>
              <a:t>ANSWER:</a:t>
            </a:r>
          </a:p>
          <a:p>
            <a:pPr lvl="1"/>
            <a:r>
              <a:rPr lang="en-US" dirty="0"/>
              <a:t>Run the </a:t>
            </a:r>
            <a:r>
              <a:rPr lang="en-US" dirty="0" err="1"/>
              <a:t>sestatus</a:t>
            </a:r>
            <a:r>
              <a:rPr lang="en-US" dirty="0"/>
              <a:t> command.</a:t>
            </a:r>
          </a:p>
          <a:p>
            <a:endParaRPr lang="en-US" dirty="0"/>
          </a:p>
        </p:txBody>
      </p:sp>
      <p:sp>
        <p:nvSpPr>
          <p:cNvPr id="3" name="Title 2">
            <a:extLst>
              <a:ext uri="{FF2B5EF4-FFF2-40B4-BE49-F238E27FC236}">
                <a16:creationId xmlns:a16="http://schemas.microsoft.com/office/drawing/2014/main" id="{FB051D43-5243-6D48-9290-C33422F629CB}"/>
              </a:ext>
            </a:extLst>
          </p:cNvPr>
          <p:cNvSpPr>
            <a:spLocks noGrp="1"/>
          </p:cNvSpPr>
          <p:nvPr>
            <p:ph type="title"/>
          </p:nvPr>
        </p:nvSpPr>
        <p:spPr/>
        <p:txBody>
          <a:bodyPr/>
          <a:lstStyle/>
          <a:p>
            <a:r>
              <a:rPr lang="en-US"/>
              <a:t>Activity 12-5: Discussing </a:t>
            </a:r>
            <a:r>
              <a:rPr lang="en-US" dirty="0" err="1"/>
              <a:t>SELinux</a:t>
            </a:r>
            <a:r>
              <a:rPr lang="en-US" dirty="0"/>
              <a:t> and </a:t>
            </a:r>
            <a:r>
              <a:rPr lang="en-US" dirty="0" err="1"/>
              <a:t>AppArmor</a:t>
            </a:r>
            <a:endParaRPr lang="en-US" dirty="0"/>
          </a:p>
        </p:txBody>
      </p:sp>
      <p:sp>
        <p:nvSpPr>
          <p:cNvPr id="4" name="Slide Number Placeholder 3">
            <a:extLst>
              <a:ext uri="{FF2B5EF4-FFF2-40B4-BE49-F238E27FC236}">
                <a16:creationId xmlns:a16="http://schemas.microsoft.com/office/drawing/2014/main" id="{E8984EC4-01EF-1645-9BBC-941F8334706B}"/>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Tree>
    <p:extLst>
      <p:ext uri="{BB962C8B-B14F-4D97-AF65-F5344CB8AC3E}">
        <p14:creationId xmlns:p14="http://schemas.microsoft.com/office/powerpoint/2010/main" val="195560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35389-B489-E346-9E59-94B069BF3224}"/>
              </a:ext>
            </a:extLst>
          </p:cNvPr>
          <p:cNvSpPr>
            <a:spLocks noGrp="1"/>
          </p:cNvSpPr>
          <p:nvPr>
            <p:ph idx="1"/>
          </p:nvPr>
        </p:nvSpPr>
        <p:spPr/>
        <p:txBody>
          <a:bodyPr/>
          <a:lstStyle/>
          <a:p>
            <a:r>
              <a:rPr lang="en-US" b="1" dirty="0"/>
              <a:t>You are researching a possible breach attempt on one of your </a:t>
            </a:r>
            <a:r>
              <a:rPr lang="en-US" b="1" dirty="0" err="1"/>
              <a:t>SELinux</a:t>
            </a:r>
            <a:r>
              <a:rPr lang="en-US" b="1" dirty="0"/>
              <a:t>-protected systems. Which command can you use to check the </a:t>
            </a:r>
            <a:r>
              <a:rPr lang="en-US" b="1" dirty="0" err="1"/>
              <a:t>SELinux</a:t>
            </a:r>
            <a:r>
              <a:rPr lang="en-US" b="1" dirty="0"/>
              <a:t> audit log?</a:t>
            </a:r>
          </a:p>
          <a:p>
            <a:endParaRPr lang="en-US" b="1" dirty="0"/>
          </a:p>
          <a:p>
            <a:r>
              <a:rPr lang="en-US" b="1" dirty="0"/>
              <a:t>ANSWER:</a:t>
            </a:r>
          </a:p>
          <a:p>
            <a:pPr lvl="1"/>
            <a:r>
              <a:rPr lang="en-US" dirty="0"/>
              <a:t>Either the </a:t>
            </a:r>
            <a:r>
              <a:rPr lang="en-US" dirty="0" err="1"/>
              <a:t>sealert</a:t>
            </a:r>
            <a:r>
              <a:rPr lang="en-US" dirty="0"/>
              <a:t> command or the audit2why command will provide you with results.</a:t>
            </a:r>
          </a:p>
          <a:p>
            <a:endParaRPr lang="en-US" dirty="0"/>
          </a:p>
        </p:txBody>
      </p:sp>
      <p:sp>
        <p:nvSpPr>
          <p:cNvPr id="3" name="Title 2">
            <a:extLst>
              <a:ext uri="{FF2B5EF4-FFF2-40B4-BE49-F238E27FC236}">
                <a16:creationId xmlns:a16="http://schemas.microsoft.com/office/drawing/2014/main" id="{FB051D43-5243-6D48-9290-C33422F629CB}"/>
              </a:ext>
            </a:extLst>
          </p:cNvPr>
          <p:cNvSpPr>
            <a:spLocks noGrp="1"/>
          </p:cNvSpPr>
          <p:nvPr>
            <p:ph type="title"/>
          </p:nvPr>
        </p:nvSpPr>
        <p:spPr/>
        <p:txBody>
          <a:bodyPr/>
          <a:lstStyle/>
          <a:p>
            <a:r>
              <a:rPr lang="en-US"/>
              <a:t>Activity 12-5: Discussing </a:t>
            </a:r>
            <a:r>
              <a:rPr lang="en-US" dirty="0" err="1"/>
              <a:t>SELinux</a:t>
            </a:r>
            <a:r>
              <a:rPr lang="en-US" dirty="0"/>
              <a:t> and </a:t>
            </a:r>
            <a:r>
              <a:rPr lang="en-US" dirty="0" err="1"/>
              <a:t>AppArmor</a:t>
            </a:r>
            <a:endParaRPr lang="en-US" dirty="0"/>
          </a:p>
        </p:txBody>
      </p:sp>
      <p:sp>
        <p:nvSpPr>
          <p:cNvPr id="4" name="Slide Number Placeholder 3">
            <a:extLst>
              <a:ext uri="{FF2B5EF4-FFF2-40B4-BE49-F238E27FC236}">
                <a16:creationId xmlns:a16="http://schemas.microsoft.com/office/drawing/2014/main" id="{E8984EC4-01EF-1645-9BBC-941F8334706B}"/>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Tree>
    <p:extLst>
      <p:ext uri="{BB962C8B-B14F-4D97-AF65-F5344CB8AC3E}">
        <p14:creationId xmlns:p14="http://schemas.microsoft.com/office/powerpoint/2010/main" val="222024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35389-B489-E346-9E59-94B069BF3224}"/>
              </a:ext>
            </a:extLst>
          </p:cNvPr>
          <p:cNvSpPr>
            <a:spLocks noGrp="1"/>
          </p:cNvSpPr>
          <p:nvPr>
            <p:ph idx="1"/>
          </p:nvPr>
        </p:nvSpPr>
        <p:spPr/>
        <p:txBody>
          <a:bodyPr/>
          <a:lstStyle/>
          <a:p>
            <a:r>
              <a:rPr lang="en-US" b="1" dirty="0"/>
              <a:t>You are deploying four Debian-based Linux servers and you do not want to use </a:t>
            </a:r>
            <a:r>
              <a:rPr lang="en-US" b="1" dirty="0" err="1"/>
              <a:t>SELinux</a:t>
            </a:r>
            <a:r>
              <a:rPr lang="en-US" b="1" dirty="0"/>
              <a:t> for access control. What is the most common alternative to </a:t>
            </a:r>
            <a:r>
              <a:rPr lang="en-US" b="1" dirty="0" err="1"/>
              <a:t>SELinux</a:t>
            </a:r>
            <a:r>
              <a:rPr lang="en-US" b="1" dirty="0"/>
              <a:t> for Debian-based systems?</a:t>
            </a:r>
          </a:p>
          <a:p>
            <a:endParaRPr lang="en-US" b="1" dirty="0"/>
          </a:p>
          <a:p>
            <a:r>
              <a:rPr lang="en-US" b="1" dirty="0"/>
              <a:t>ANSWER:</a:t>
            </a:r>
          </a:p>
          <a:p>
            <a:pPr lvl="1"/>
            <a:r>
              <a:rPr lang="en-US" dirty="0" err="1"/>
              <a:t>AppArmor</a:t>
            </a:r>
            <a:r>
              <a:rPr lang="en-US" dirty="0"/>
              <a:t> is the most commonly used alternative to </a:t>
            </a:r>
            <a:r>
              <a:rPr lang="en-US" dirty="0" err="1"/>
              <a:t>SELinux</a:t>
            </a:r>
            <a:r>
              <a:rPr lang="en-US" dirty="0"/>
              <a:t> for Debian-based systems.</a:t>
            </a:r>
          </a:p>
          <a:p>
            <a:endParaRPr lang="en-US" dirty="0"/>
          </a:p>
        </p:txBody>
      </p:sp>
      <p:sp>
        <p:nvSpPr>
          <p:cNvPr id="3" name="Title 2">
            <a:extLst>
              <a:ext uri="{FF2B5EF4-FFF2-40B4-BE49-F238E27FC236}">
                <a16:creationId xmlns:a16="http://schemas.microsoft.com/office/drawing/2014/main" id="{FB051D43-5243-6D48-9290-C33422F629CB}"/>
              </a:ext>
            </a:extLst>
          </p:cNvPr>
          <p:cNvSpPr>
            <a:spLocks noGrp="1"/>
          </p:cNvSpPr>
          <p:nvPr>
            <p:ph type="title"/>
          </p:nvPr>
        </p:nvSpPr>
        <p:spPr/>
        <p:txBody>
          <a:bodyPr/>
          <a:lstStyle/>
          <a:p>
            <a:r>
              <a:rPr lang="en-US"/>
              <a:t>Activity 12-5: Discussing </a:t>
            </a:r>
            <a:r>
              <a:rPr lang="en-US" dirty="0" err="1"/>
              <a:t>SELinux</a:t>
            </a:r>
            <a:r>
              <a:rPr lang="en-US" dirty="0"/>
              <a:t> and </a:t>
            </a:r>
            <a:r>
              <a:rPr lang="en-US" dirty="0" err="1"/>
              <a:t>AppArmor</a:t>
            </a:r>
            <a:endParaRPr lang="en-US" dirty="0"/>
          </a:p>
        </p:txBody>
      </p:sp>
      <p:sp>
        <p:nvSpPr>
          <p:cNvPr id="4" name="Slide Number Placeholder 3">
            <a:extLst>
              <a:ext uri="{FF2B5EF4-FFF2-40B4-BE49-F238E27FC236}">
                <a16:creationId xmlns:a16="http://schemas.microsoft.com/office/drawing/2014/main" id="{E8984EC4-01EF-1645-9BBC-941F8334706B}"/>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Tree>
    <p:extLst>
      <p:ext uri="{BB962C8B-B14F-4D97-AF65-F5344CB8AC3E}">
        <p14:creationId xmlns:p14="http://schemas.microsoft.com/office/powerpoint/2010/main" val="43565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35389-B489-E346-9E59-94B069BF3224}"/>
              </a:ext>
            </a:extLst>
          </p:cNvPr>
          <p:cNvSpPr>
            <a:spLocks noGrp="1"/>
          </p:cNvSpPr>
          <p:nvPr>
            <p:ph idx="1"/>
          </p:nvPr>
        </p:nvSpPr>
        <p:spPr/>
        <p:txBody>
          <a:bodyPr/>
          <a:lstStyle/>
          <a:p>
            <a:r>
              <a:rPr lang="en-US" b="1" dirty="0"/>
              <a:t>You want to set some very restrictive protection on certain executables. </a:t>
            </a:r>
            <a:r>
              <a:rPr lang="en-US" b="1" dirty="0" err="1"/>
              <a:t>AppArmor</a:t>
            </a:r>
            <a:r>
              <a:rPr lang="en-US" b="1" dirty="0"/>
              <a:t> gives you that capability. Which mode do you use for the most restrictive profiles for your executables?</a:t>
            </a:r>
          </a:p>
          <a:p>
            <a:endParaRPr lang="en-US" b="1" dirty="0"/>
          </a:p>
          <a:p>
            <a:r>
              <a:rPr lang="en-US" b="1" dirty="0"/>
              <a:t>ANSWER:</a:t>
            </a:r>
          </a:p>
          <a:p>
            <a:pPr lvl="1"/>
            <a:r>
              <a:rPr lang="en-US" dirty="0"/>
              <a:t>Use enforce mode because it logs violations and prevents any violations from occurring.</a:t>
            </a:r>
          </a:p>
        </p:txBody>
      </p:sp>
      <p:sp>
        <p:nvSpPr>
          <p:cNvPr id="3" name="Title 2">
            <a:extLst>
              <a:ext uri="{FF2B5EF4-FFF2-40B4-BE49-F238E27FC236}">
                <a16:creationId xmlns:a16="http://schemas.microsoft.com/office/drawing/2014/main" id="{FB051D43-5243-6D48-9290-C33422F629CB}"/>
              </a:ext>
            </a:extLst>
          </p:cNvPr>
          <p:cNvSpPr>
            <a:spLocks noGrp="1"/>
          </p:cNvSpPr>
          <p:nvPr>
            <p:ph type="title"/>
          </p:nvPr>
        </p:nvSpPr>
        <p:spPr/>
        <p:txBody>
          <a:bodyPr/>
          <a:lstStyle/>
          <a:p>
            <a:r>
              <a:rPr lang="en-US"/>
              <a:t>Activity 12-5: Discussing </a:t>
            </a:r>
            <a:r>
              <a:rPr lang="en-US" dirty="0" err="1"/>
              <a:t>SELinux</a:t>
            </a:r>
            <a:r>
              <a:rPr lang="en-US" dirty="0"/>
              <a:t> and </a:t>
            </a:r>
            <a:r>
              <a:rPr lang="en-US" dirty="0" err="1"/>
              <a:t>AppArmor</a:t>
            </a:r>
            <a:endParaRPr lang="en-US" dirty="0"/>
          </a:p>
        </p:txBody>
      </p:sp>
      <p:sp>
        <p:nvSpPr>
          <p:cNvPr id="4" name="Slide Number Placeholder 3">
            <a:extLst>
              <a:ext uri="{FF2B5EF4-FFF2-40B4-BE49-F238E27FC236}">
                <a16:creationId xmlns:a16="http://schemas.microsoft.com/office/drawing/2014/main" id="{E8984EC4-01EF-1645-9BBC-941F8334706B}"/>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Tree>
    <p:extLst>
      <p:ext uri="{BB962C8B-B14F-4D97-AF65-F5344CB8AC3E}">
        <p14:creationId xmlns:p14="http://schemas.microsoft.com/office/powerpoint/2010/main" val="21451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C66D7DF-DDDA-45EE-AAE9-EBA25FE7CCFC}"/>
              </a:ext>
            </a:extLst>
          </p:cNvPr>
          <p:cNvSpPr>
            <a:spLocks noGrp="1"/>
          </p:cNvSpPr>
          <p:nvPr>
            <p:ph idx="1"/>
          </p:nvPr>
        </p:nvSpPr>
        <p:spPr/>
        <p:txBody>
          <a:bodyPr/>
          <a:lstStyle/>
          <a:p>
            <a:r>
              <a:rPr lang="en-US" dirty="0"/>
              <a:t>Team wants to move web server files to a different directory.</a:t>
            </a:r>
          </a:p>
          <a:p>
            <a:r>
              <a:rPr lang="en-US" dirty="0"/>
              <a:t>Server will run multiple web apps, each in a different path.</a:t>
            </a:r>
          </a:p>
          <a:p>
            <a:r>
              <a:rPr lang="en-US" dirty="0"/>
              <a:t>For now you'll move files to </a:t>
            </a:r>
            <a:r>
              <a:rPr lang="en-US" dirty="0">
                <a:latin typeface="Cutive Mono" panose="020B0604020202020204" charset="0"/>
              </a:rPr>
              <a:t>/var/develweb</a:t>
            </a:r>
          </a:p>
          <a:p>
            <a:r>
              <a:rPr lang="en-US" dirty="0"/>
              <a:t>SELinux stops the </a:t>
            </a:r>
            <a:r>
              <a:rPr lang="en-US" dirty="0">
                <a:latin typeface="Cutive Mono" panose="020B0604020202020204" charset="0"/>
              </a:rPr>
              <a:t>httpd</a:t>
            </a:r>
            <a:r>
              <a:rPr lang="en-US" dirty="0"/>
              <a:t> service from reading files here.</a:t>
            </a:r>
          </a:p>
          <a:p>
            <a:r>
              <a:rPr lang="en-US" dirty="0"/>
              <a:t>You'll configure SELinux to allow access.</a:t>
            </a:r>
          </a:p>
        </p:txBody>
      </p:sp>
      <p:sp>
        <p:nvSpPr>
          <p:cNvPr id="4" name="Title 3">
            <a:extLst>
              <a:ext uri="{FF2B5EF4-FFF2-40B4-BE49-F238E27FC236}">
                <a16:creationId xmlns:a16="http://schemas.microsoft.com/office/drawing/2014/main" id="{88955207-CF83-4717-A72A-B6199F4693D2}"/>
              </a:ext>
            </a:extLst>
          </p:cNvPr>
          <p:cNvSpPr>
            <a:spLocks noGrp="1"/>
          </p:cNvSpPr>
          <p:nvPr>
            <p:ph type="title"/>
          </p:nvPr>
        </p:nvSpPr>
        <p:spPr/>
        <p:txBody>
          <a:bodyPr/>
          <a:lstStyle/>
          <a:p>
            <a:r>
              <a:rPr lang="en-US" dirty="0"/>
              <a:t>Activity: Configuring SELinux</a:t>
            </a:r>
          </a:p>
        </p:txBody>
      </p:sp>
      <p:sp>
        <p:nvSpPr>
          <p:cNvPr id="3" name="Slide Number Placeholder 2">
            <a:extLst>
              <a:ext uri="{FF2B5EF4-FFF2-40B4-BE49-F238E27FC236}">
                <a16:creationId xmlns:a16="http://schemas.microsoft.com/office/drawing/2014/main" id="{EECDE29F-FA80-4C3B-BAE1-255360194CFA}"/>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Tree>
    <p:extLst>
      <p:ext uri="{BB962C8B-B14F-4D97-AF65-F5344CB8AC3E}">
        <p14:creationId xmlns:p14="http://schemas.microsoft.com/office/powerpoint/2010/main" val="1028383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FEB2-319A-2E45-9399-41E0D160940C}"/>
              </a:ext>
            </a:extLst>
          </p:cNvPr>
          <p:cNvSpPr>
            <a:spLocks noGrp="1"/>
          </p:cNvSpPr>
          <p:nvPr>
            <p:ph type="title"/>
          </p:nvPr>
        </p:nvSpPr>
        <p:spPr/>
        <p:txBody>
          <a:bodyPr/>
          <a:lstStyle/>
          <a:p>
            <a:r>
              <a:rPr lang="en-US" dirty="0"/>
              <a:t>Topic D: Configure Firewalls</a:t>
            </a:r>
          </a:p>
        </p:txBody>
      </p:sp>
      <p:sp>
        <p:nvSpPr>
          <p:cNvPr id="3" name="Slide Number Placeholder 2">
            <a:extLst>
              <a:ext uri="{FF2B5EF4-FFF2-40B4-BE49-F238E27FC236}">
                <a16:creationId xmlns:a16="http://schemas.microsoft.com/office/drawing/2014/main" id="{FBF236B6-44EB-6947-A15F-813C45062460}"/>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AF2F6278-2979-4846-B1F0-28B15FA96441}"/>
              </a:ext>
            </a:extLst>
          </p:cNvPr>
          <p:cNvSpPr>
            <a:spLocks noGrp="1"/>
          </p:cNvSpPr>
          <p:nvPr>
            <p:ph idx="1"/>
          </p:nvPr>
        </p:nvSpPr>
        <p:spPr>
          <a:xfrm>
            <a:off x="1034531" y="841953"/>
            <a:ext cx="7767545" cy="3460542"/>
          </a:xfrm>
        </p:spPr>
        <p:txBody>
          <a:bodyPr/>
          <a:lstStyle/>
          <a:p>
            <a:pPr marL="0" indent="0">
              <a:buNone/>
            </a:pPr>
            <a:r>
              <a:rPr lang="en-US" dirty="0"/>
              <a:t>Exam Objectives:</a:t>
            </a:r>
          </a:p>
          <a:p>
            <a:r>
              <a:rPr lang="en-US" dirty="0"/>
              <a:t>3.5 Given a scenario, implement and configure Linux firewalls.</a:t>
            </a:r>
          </a:p>
          <a:p>
            <a:r>
              <a:rPr lang="en-US" dirty="0"/>
              <a:t>4.1 Given a scenario, analyze system properties and remediate accordingly.</a:t>
            </a:r>
          </a:p>
          <a:p>
            <a:r>
              <a:rPr lang="en-US" dirty="0"/>
              <a:t>4.4 Given a scenario, analyze and troubleshoot application and hardware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1761" y="841952"/>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350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C7F97-9582-4AE4-AAF0-430591BA175F}"/>
              </a:ext>
            </a:extLst>
          </p:cNvPr>
          <p:cNvSpPr>
            <a:spLocks noGrp="1"/>
          </p:cNvSpPr>
          <p:nvPr>
            <p:ph type="title"/>
          </p:nvPr>
        </p:nvSpPr>
        <p:spPr/>
        <p:txBody>
          <a:bodyPr/>
          <a:lstStyle/>
          <a:p>
            <a:r>
              <a:rPr lang="en-US" dirty="0"/>
              <a:t>Firewall (Slide 1 of 2)</a:t>
            </a:r>
          </a:p>
        </p:txBody>
      </p:sp>
      <p:sp>
        <p:nvSpPr>
          <p:cNvPr id="9" name="Text Placeholder 8">
            <a:extLst>
              <a:ext uri="{FF2B5EF4-FFF2-40B4-BE49-F238E27FC236}">
                <a16:creationId xmlns:a16="http://schemas.microsoft.com/office/drawing/2014/main" id="{FA68541F-5665-4345-BBBF-F05EA3E0D7FF}"/>
              </a:ext>
            </a:extLst>
          </p:cNvPr>
          <p:cNvSpPr>
            <a:spLocks noGrp="1"/>
          </p:cNvSpPr>
          <p:nvPr>
            <p:ph type="body" sz="quarter" idx="13"/>
          </p:nvPr>
        </p:nvSpPr>
        <p:spPr/>
        <p:txBody>
          <a:bodyPr/>
          <a:lstStyle/>
          <a:p>
            <a:r>
              <a:rPr lang="en-US" dirty="0"/>
              <a:t>A device that protects a system or a network from unauthorized access by blocking unwanted traffic.</a:t>
            </a:r>
          </a:p>
        </p:txBody>
      </p:sp>
      <p:sp>
        <p:nvSpPr>
          <p:cNvPr id="4" name="Slide Number Placeholder 3">
            <a:extLst>
              <a:ext uri="{FF2B5EF4-FFF2-40B4-BE49-F238E27FC236}">
                <a16:creationId xmlns:a16="http://schemas.microsoft.com/office/drawing/2014/main" id="{9AEAA1B4-E0BF-4F55-81B8-6FCE9E3AB83A}"/>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8" name="Content Placeholder 7">
            <a:extLst>
              <a:ext uri="{FF2B5EF4-FFF2-40B4-BE49-F238E27FC236}">
                <a16:creationId xmlns:a16="http://schemas.microsoft.com/office/drawing/2014/main" id="{BDD2FC0E-606F-4BBA-9C8F-48B6313D1733}"/>
              </a:ext>
            </a:extLst>
          </p:cNvPr>
          <p:cNvSpPr>
            <a:spLocks noGrp="1"/>
          </p:cNvSpPr>
          <p:nvPr>
            <p:ph idx="1"/>
          </p:nvPr>
        </p:nvSpPr>
        <p:spPr/>
        <p:txBody>
          <a:bodyPr/>
          <a:lstStyle/>
          <a:p>
            <a:r>
              <a:rPr lang="en-US" dirty="0"/>
              <a:t>Can allow or deny based on rules.</a:t>
            </a:r>
          </a:p>
          <a:p>
            <a:pPr lvl="1"/>
            <a:r>
              <a:rPr lang="en-US" dirty="0"/>
              <a:t>Rules can be configured by admins.</a:t>
            </a:r>
          </a:p>
          <a:p>
            <a:r>
              <a:rPr lang="en-US" dirty="0"/>
              <a:t>Usually have logging/alerting features.</a:t>
            </a:r>
          </a:p>
          <a:p>
            <a:r>
              <a:rPr lang="en-US" dirty="0"/>
              <a:t>Three generations:</a:t>
            </a:r>
          </a:p>
          <a:p>
            <a:pPr lvl="1"/>
            <a:r>
              <a:rPr lang="en-US" dirty="0"/>
              <a:t>Packet filters</a:t>
            </a:r>
          </a:p>
          <a:p>
            <a:pPr lvl="1"/>
            <a:r>
              <a:rPr lang="en-US" dirty="0"/>
              <a:t>Stateful firewalls</a:t>
            </a:r>
          </a:p>
          <a:p>
            <a:pPr lvl="1"/>
            <a:r>
              <a:rPr lang="en-US" dirty="0"/>
              <a:t>Application-layer firewalls</a:t>
            </a:r>
          </a:p>
        </p:txBody>
      </p:sp>
    </p:spTree>
    <p:extLst>
      <p:ext uri="{BB962C8B-B14F-4D97-AF65-F5344CB8AC3E}">
        <p14:creationId xmlns:p14="http://schemas.microsoft.com/office/powerpoint/2010/main" val="1679652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4D7B-7E66-5D4E-BE96-5C4612B51115}"/>
              </a:ext>
            </a:extLst>
          </p:cNvPr>
          <p:cNvSpPr>
            <a:spLocks noGrp="1"/>
          </p:cNvSpPr>
          <p:nvPr>
            <p:ph type="title"/>
          </p:nvPr>
        </p:nvSpPr>
        <p:spPr/>
        <p:txBody>
          <a:bodyPr/>
          <a:lstStyle/>
          <a:p>
            <a:r>
              <a:rPr lang="en-US" dirty="0"/>
              <a:t>Firewall (Slide 2 of 2)</a:t>
            </a:r>
          </a:p>
        </p:txBody>
      </p:sp>
      <p:sp>
        <p:nvSpPr>
          <p:cNvPr id="3" name="Slide Number Placeholder 2">
            <a:extLst>
              <a:ext uri="{FF2B5EF4-FFF2-40B4-BE49-F238E27FC236}">
                <a16:creationId xmlns:a16="http://schemas.microsoft.com/office/drawing/2014/main" id="{3E3FE297-3F53-D145-AD1E-FE21FBDCF70C}"/>
              </a:ext>
            </a:extLst>
          </p:cNvPr>
          <p:cNvSpPr>
            <a:spLocks noGrp="1"/>
          </p:cNvSpPr>
          <p:nvPr>
            <p:ph type="sldNum" sz="quarter" idx="4"/>
          </p:nvPr>
        </p:nvSpPr>
        <p:spPr/>
        <p:txBody>
          <a:bodyPr/>
          <a:lstStyle/>
          <a:p>
            <a:fld id="{2066355A-084C-D24E-9AD2-7E4FC41EA627}" type="slidenum">
              <a:rPr lang="en-US" smtClean="0"/>
              <a:pPr/>
              <a:t>79</a:t>
            </a:fld>
            <a:endParaRPr lang="en-US" dirty="0"/>
          </a:p>
        </p:txBody>
      </p:sp>
      <p:pic>
        <p:nvPicPr>
          <p:cNvPr id="11" name="Picture 10">
            <a:extLst>
              <a:ext uri="{FF2B5EF4-FFF2-40B4-BE49-F238E27FC236}">
                <a16:creationId xmlns:a16="http://schemas.microsoft.com/office/drawing/2014/main" id="{59054B3F-4ED9-4A1A-9700-5D120ECD1D57}"/>
              </a:ext>
            </a:extLst>
          </p:cNvPr>
          <p:cNvPicPr>
            <a:picLocks noChangeAspect="1"/>
          </p:cNvPicPr>
          <p:nvPr/>
        </p:nvPicPr>
        <p:blipFill>
          <a:blip r:embed="rId2"/>
          <a:stretch>
            <a:fillRect/>
          </a:stretch>
        </p:blipFill>
        <p:spPr>
          <a:xfrm>
            <a:off x="663525" y="1325517"/>
            <a:ext cx="7816951" cy="2949704"/>
          </a:xfrm>
          <a:prstGeom prst="rect">
            <a:avLst/>
          </a:prstGeom>
        </p:spPr>
      </p:pic>
    </p:spTree>
    <p:extLst>
      <p:ext uri="{BB962C8B-B14F-4D97-AF65-F5344CB8AC3E}">
        <p14:creationId xmlns:p14="http://schemas.microsoft.com/office/powerpoint/2010/main" val="151278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ECCD-EB0B-4CA5-AA3A-50DD02A392AC}"/>
              </a:ext>
            </a:extLst>
          </p:cNvPr>
          <p:cNvSpPr>
            <a:spLocks noGrp="1"/>
          </p:cNvSpPr>
          <p:nvPr>
            <p:ph type="title"/>
          </p:nvPr>
        </p:nvSpPr>
        <p:spPr/>
        <p:txBody>
          <a:bodyPr/>
          <a:lstStyle/>
          <a:p>
            <a:r>
              <a:rPr lang="en-US" dirty="0"/>
              <a:t>Privilege Escalation</a:t>
            </a:r>
          </a:p>
        </p:txBody>
      </p:sp>
      <p:sp>
        <p:nvSpPr>
          <p:cNvPr id="3" name="Text Placeholder 2">
            <a:extLst>
              <a:ext uri="{FF2B5EF4-FFF2-40B4-BE49-F238E27FC236}">
                <a16:creationId xmlns:a16="http://schemas.microsoft.com/office/drawing/2014/main" id="{3CBAC110-4F5D-4372-9AC1-E9A53ADA0BFD}"/>
              </a:ext>
            </a:extLst>
          </p:cNvPr>
          <p:cNvSpPr>
            <a:spLocks noGrp="1"/>
          </p:cNvSpPr>
          <p:nvPr>
            <p:ph type="body" sz="quarter" idx="13"/>
          </p:nvPr>
        </p:nvSpPr>
        <p:spPr/>
        <p:txBody>
          <a:bodyPr/>
          <a:lstStyle/>
          <a:p>
            <a:r>
              <a:rPr lang="en-US" dirty="0"/>
              <a:t>The act of a user obtaining access to additional resources or functionality that they are normally not allowed access to.</a:t>
            </a:r>
          </a:p>
        </p:txBody>
      </p:sp>
      <p:sp>
        <p:nvSpPr>
          <p:cNvPr id="4" name="Slide Number Placeholder 3">
            <a:extLst>
              <a:ext uri="{FF2B5EF4-FFF2-40B4-BE49-F238E27FC236}">
                <a16:creationId xmlns:a16="http://schemas.microsoft.com/office/drawing/2014/main" id="{1A67DAB0-3952-41F2-B77B-BFEEFDD353A1}"/>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5" name="Content Placeholder 4">
            <a:extLst>
              <a:ext uri="{FF2B5EF4-FFF2-40B4-BE49-F238E27FC236}">
                <a16:creationId xmlns:a16="http://schemas.microsoft.com/office/drawing/2014/main" id="{BD4D99C8-6A2A-48A9-81DB-829F36F3D57E}"/>
              </a:ext>
            </a:extLst>
          </p:cNvPr>
          <p:cNvSpPr>
            <a:spLocks noGrp="1"/>
          </p:cNvSpPr>
          <p:nvPr>
            <p:ph idx="1"/>
          </p:nvPr>
        </p:nvSpPr>
        <p:spPr/>
        <p:txBody>
          <a:bodyPr/>
          <a:lstStyle/>
          <a:p>
            <a:r>
              <a:rPr lang="en-US" dirty="0"/>
              <a:t>Example: Normal user exploits vulnerability to gain root privileges.</a:t>
            </a:r>
          </a:p>
          <a:p>
            <a:r>
              <a:rPr lang="en-US" dirty="0"/>
              <a:t>Can be used for legitimate purposes.</a:t>
            </a:r>
          </a:p>
          <a:p>
            <a:pPr lvl="1"/>
            <a:r>
              <a:rPr lang="en-US" dirty="0"/>
              <a:t>Admin using </a:t>
            </a:r>
            <a:r>
              <a:rPr lang="en-US" dirty="0">
                <a:latin typeface="Cutive Mono" panose="020B0604020202020204" charset="0"/>
              </a:rPr>
              <a:t>sudo</a:t>
            </a:r>
          </a:p>
          <a:p>
            <a:r>
              <a:rPr lang="en-US" dirty="0"/>
              <a:t>Look out for behavior that enables escalation for attackers.</a:t>
            </a:r>
          </a:p>
          <a:p>
            <a:r>
              <a:rPr lang="en-US" dirty="0"/>
              <a:t>One pitfall is overly permissive SUID/SGID.</a:t>
            </a:r>
          </a:p>
          <a:p>
            <a:pPr lvl="1"/>
            <a:r>
              <a:rPr lang="en-US" dirty="0"/>
              <a:t>Use principle of least privilege.</a:t>
            </a:r>
          </a:p>
          <a:p>
            <a:pPr lvl="1"/>
            <a:r>
              <a:rPr lang="en-US" dirty="0"/>
              <a:t>Avoid giving file same SUID/SGID as root.</a:t>
            </a:r>
          </a:p>
          <a:p>
            <a:pPr lvl="1"/>
            <a:r>
              <a:rPr lang="en-US" dirty="0"/>
              <a:t>Watch for back door programs.</a:t>
            </a:r>
          </a:p>
        </p:txBody>
      </p:sp>
    </p:spTree>
    <p:extLst>
      <p:ext uri="{BB962C8B-B14F-4D97-AF65-F5344CB8AC3E}">
        <p14:creationId xmlns:p14="http://schemas.microsoft.com/office/powerpoint/2010/main" val="1553869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AAC4C-D628-454B-AD36-EAD3B123C8A2}"/>
              </a:ext>
            </a:extLst>
          </p:cNvPr>
          <p:cNvSpPr>
            <a:spLocks noGrp="1"/>
          </p:cNvSpPr>
          <p:nvPr>
            <p:ph type="title"/>
          </p:nvPr>
        </p:nvSpPr>
        <p:spPr/>
        <p:txBody>
          <a:bodyPr/>
          <a:lstStyle/>
          <a:p>
            <a:r>
              <a:rPr lang="en-US" dirty="0"/>
              <a:t>ACL Features</a:t>
            </a:r>
          </a:p>
        </p:txBody>
      </p:sp>
      <p:sp>
        <p:nvSpPr>
          <p:cNvPr id="4" name="Slide Number Placeholder 3">
            <a:extLst>
              <a:ext uri="{FF2B5EF4-FFF2-40B4-BE49-F238E27FC236}">
                <a16:creationId xmlns:a16="http://schemas.microsoft.com/office/drawing/2014/main" id="{EAF843C2-BE2C-45A9-B543-457149058E17}"/>
              </a:ext>
            </a:extLst>
          </p:cNvPr>
          <p:cNvSpPr>
            <a:spLocks noGrp="1"/>
          </p:cNvSpPr>
          <p:nvPr>
            <p:ph type="sldNum" sz="quarter" idx="4"/>
          </p:nvPr>
        </p:nvSpPr>
        <p:spPr/>
        <p:txBody>
          <a:bodyPr/>
          <a:lstStyle/>
          <a:p>
            <a:fld id="{2066355A-084C-D24E-9AD2-7E4FC41EA627}" type="slidenum">
              <a:rPr lang="en-US" smtClean="0"/>
              <a:pPr/>
              <a:t>80</a:t>
            </a:fld>
            <a:endParaRPr lang="en-US" dirty="0"/>
          </a:p>
        </p:txBody>
      </p:sp>
      <p:sp>
        <p:nvSpPr>
          <p:cNvPr id="7" name="Content Placeholder 6">
            <a:extLst>
              <a:ext uri="{FF2B5EF4-FFF2-40B4-BE49-F238E27FC236}">
                <a16:creationId xmlns:a16="http://schemas.microsoft.com/office/drawing/2014/main" id="{E2E9E469-02E4-4ED8-AB94-BC30F904F3BE}"/>
              </a:ext>
            </a:extLst>
          </p:cNvPr>
          <p:cNvSpPr>
            <a:spLocks noGrp="1"/>
          </p:cNvSpPr>
          <p:nvPr>
            <p:ph idx="1"/>
          </p:nvPr>
        </p:nvSpPr>
        <p:spPr/>
        <p:txBody>
          <a:bodyPr/>
          <a:lstStyle/>
          <a:p>
            <a:r>
              <a:rPr lang="en-US" dirty="0"/>
              <a:t>Allows or denies packets based on factors:</a:t>
            </a:r>
          </a:p>
          <a:p>
            <a:pPr lvl="1"/>
            <a:r>
              <a:rPr lang="en-US" dirty="0"/>
              <a:t>Source/destination IP address</a:t>
            </a:r>
          </a:p>
          <a:p>
            <a:pPr lvl="1"/>
            <a:r>
              <a:rPr lang="en-US" dirty="0"/>
              <a:t>Source/destination ports</a:t>
            </a:r>
          </a:p>
          <a:p>
            <a:pPr lvl="1"/>
            <a:r>
              <a:rPr lang="en-US" dirty="0"/>
              <a:t>Protocol</a:t>
            </a:r>
          </a:p>
          <a:p>
            <a:r>
              <a:rPr lang="en-US" dirty="0"/>
              <a:t>Example: Deny incoming traffic on port 21 (FTP).</a:t>
            </a:r>
          </a:p>
          <a:p>
            <a:pPr lvl="1"/>
            <a:r>
              <a:rPr lang="en-US" dirty="0"/>
              <a:t>Systems don't have an FTP server.</a:t>
            </a:r>
          </a:p>
          <a:p>
            <a:r>
              <a:rPr lang="en-US" dirty="0"/>
              <a:t>Performs actions:</a:t>
            </a:r>
          </a:p>
          <a:p>
            <a:pPr lvl="1"/>
            <a:r>
              <a:rPr lang="en-US" dirty="0"/>
              <a:t>Accept</a:t>
            </a:r>
          </a:p>
          <a:p>
            <a:pPr lvl="1"/>
            <a:r>
              <a:rPr lang="en-US" dirty="0"/>
              <a:t>Reject</a:t>
            </a:r>
          </a:p>
          <a:p>
            <a:pPr lvl="1"/>
            <a:r>
              <a:rPr lang="en-US" dirty="0"/>
              <a:t>Deny</a:t>
            </a:r>
          </a:p>
          <a:p>
            <a:r>
              <a:rPr lang="en-US" dirty="0"/>
              <a:t>Can also log actions with various details.</a:t>
            </a:r>
          </a:p>
        </p:txBody>
      </p:sp>
    </p:spTree>
    <p:extLst>
      <p:ext uri="{BB962C8B-B14F-4D97-AF65-F5344CB8AC3E}">
        <p14:creationId xmlns:p14="http://schemas.microsoft.com/office/powerpoint/2010/main" val="23934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5494-4917-48AF-A856-B2E224B1503F}"/>
              </a:ext>
            </a:extLst>
          </p:cNvPr>
          <p:cNvSpPr>
            <a:spLocks noGrp="1"/>
          </p:cNvSpPr>
          <p:nvPr>
            <p:ph type="title"/>
          </p:nvPr>
        </p:nvSpPr>
        <p:spPr/>
        <p:txBody>
          <a:bodyPr/>
          <a:lstStyle/>
          <a:p>
            <a:r>
              <a:rPr lang="en-US" dirty="0"/>
              <a:t>The </a:t>
            </a:r>
            <a:r>
              <a:rPr lang="en-US" dirty="0">
                <a:latin typeface="Cutive Mono" panose="020B0604020202020204" charset="0"/>
              </a:rPr>
              <a:t>iptables</a:t>
            </a:r>
            <a:r>
              <a:rPr lang="en-US" dirty="0"/>
              <a:t> Tool (Slide 1 of 2)</a:t>
            </a:r>
          </a:p>
        </p:txBody>
      </p:sp>
      <p:sp>
        <p:nvSpPr>
          <p:cNvPr id="3" name="Slide Number Placeholder 2">
            <a:extLst>
              <a:ext uri="{FF2B5EF4-FFF2-40B4-BE49-F238E27FC236}">
                <a16:creationId xmlns:a16="http://schemas.microsoft.com/office/drawing/2014/main" id="{420F8210-4459-44A8-88D1-77443FAA6CA5}"/>
              </a:ext>
            </a:extLst>
          </p:cNvPr>
          <p:cNvSpPr>
            <a:spLocks noGrp="1"/>
          </p:cNvSpPr>
          <p:nvPr>
            <p:ph type="sldNum" sz="quarter" idx="4"/>
          </p:nvPr>
        </p:nvSpPr>
        <p:spPr/>
        <p:txBody>
          <a:bodyPr/>
          <a:lstStyle/>
          <a:p>
            <a:fld id="{2066355A-084C-D24E-9AD2-7E4FC41EA627}" type="slidenum">
              <a:rPr lang="en-US" smtClean="0"/>
              <a:pPr/>
              <a:t>81</a:t>
            </a:fld>
            <a:endParaRPr lang="en-US" dirty="0"/>
          </a:p>
        </p:txBody>
      </p:sp>
      <p:sp>
        <p:nvSpPr>
          <p:cNvPr id="4" name="Content Placeholder 3">
            <a:extLst>
              <a:ext uri="{FF2B5EF4-FFF2-40B4-BE49-F238E27FC236}">
                <a16:creationId xmlns:a16="http://schemas.microsoft.com/office/drawing/2014/main" id="{A38F590E-F059-4F3B-8905-9FDD7BD26F39}"/>
              </a:ext>
            </a:extLst>
          </p:cNvPr>
          <p:cNvSpPr>
            <a:spLocks noGrp="1"/>
          </p:cNvSpPr>
          <p:nvPr>
            <p:ph idx="1"/>
          </p:nvPr>
        </p:nvSpPr>
        <p:spPr/>
        <p:txBody>
          <a:bodyPr/>
          <a:lstStyle/>
          <a:p>
            <a:r>
              <a:rPr lang="en-US" dirty="0"/>
              <a:t>Manages packet filtering and stateful firewall functionality.</a:t>
            </a:r>
          </a:p>
          <a:p>
            <a:r>
              <a:rPr lang="en-US" dirty="0"/>
              <a:t>Does this through tables.</a:t>
            </a:r>
          </a:p>
          <a:p>
            <a:r>
              <a:rPr lang="en-US" dirty="0"/>
              <a:t>Tables consist of rule sets called chains.</a:t>
            </a:r>
          </a:p>
          <a:p>
            <a:r>
              <a:rPr lang="en-US" dirty="0"/>
              <a:t>Packet is compared to first rule.</a:t>
            </a:r>
          </a:p>
          <a:p>
            <a:pPr lvl="1"/>
            <a:r>
              <a:rPr lang="en-US" dirty="0"/>
              <a:t>If no match, then moves on to next rule in chain.</a:t>
            </a:r>
          </a:p>
          <a:p>
            <a:pPr lvl="1"/>
            <a:r>
              <a:rPr lang="en-US" dirty="0"/>
              <a:t>If match, then moves on to next chain or is accepted, dropped, or returned.</a:t>
            </a:r>
          </a:p>
          <a:p>
            <a:r>
              <a:rPr lang="en-US" dirty="0"/>
              <a:t>Each table has built-in chains.</a:t>
            </a:r>
          </a:p>
          <a:p>
            <a:pPr lvl="1"/>
            <a:r>
              <a:rPr lang="en-US" dirty="0"/>
              <a:t>You can define your own.</a:t>
            </a:r>
          </a:p>
        </p:txBody>
      </p:sp>
    </p:spTree>
    <p:extLst>
      <p:ext uri="{BB962C8B-B14F-4D97-AF65-F5344CB8AC3E}">
        <p14:creationId xmlns:p14="http://schemas.microsoft.com/office/powerpoint/2010/main" val="2168052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417460-985B-4FBE-9553-CAE86A02D1C7}"/>
              </a:ext>
            </a:extLst>
          </p:cNvPr>
          <p:cNvSpPr>
            <a:spLocks noGrp="1"/>
          </p:cNvSpPr>
          <p:nvPr>
            <p:ph type="title"/>
          </p:nvPr>
        </p:nvSpPr>
        <p:spPr/>
        <p:txBody>
          <a:bodyPr/>
          <a:lstStyle/>
          <a:p>
            <a:r>
              <a:rPr lang="en-US" dirty="0"/>
              <a:t>The </a:t>
            </a:r>
            <a:r>
              <a:rPr lang="en-US" dirty="0">
                <a:latin typeface="Cutive Mono" panose="020B0604020202020204" charset="0"/>
              </a:rPr>
              <a:t>iptables</a:t>
            </a:r>
            <a:r>
              <a:rPr lang="en-US" dirty="0"/>
              <a:t> Tool (Slide 2 of 2)</a:t>
            </a:r>
          </a:p>
        </p:txBody>
      </p:sp>
      <p:sp>
        <p:nvSpPr>
          <p:cNvPr id="3" name="Slide Number Placeholder 2">
            <a:extLst>
              <a:ext uri="{FF2B5EF4-FFF2-40B4-BE49-F238E27FC236}">
                <a16:creationId xmlns:a16="http://schemas.microsoft.com/office/drawing/2014/main" id="{3E870B4E-AA0E-4E2F-9C50-57BCB229A147}"/>
              </a:ext>
            </a:extLst>
          </p:cNvPr>
          <p:cNvSpPr>
            <a:spLocks noGrp="1"/>
          </p:cNvSpPr>
          <p:nvPr>
            <p:ph type="sldNum" sz="quarter" idx="4"/>
          </p:nvPr>
        </p:nvSpPr>
        <p:spPr/>
        <p:txBody>
          <a:bodyPr/>
          <a:lstStyle/>
          <a:p>
            <a:fld id="{2066355A-084C-D24E-9AD2-7E4FC41EA627}" type="slidenum">
              <a:rPr lang="en-US" smtClean="0"/>
              <a:pPr/>
              <a:t>82</a:t>
            </a:fld>
            <a:endParaRPr lang="en-US" dirty="0"/>
          </a:p>
        </p:txBody>
      </p:sp>
      <p:pic>
        <p:nvPicPr>
          <p:cNvPr id="4" name="Picture 3">
            <a:extLst>
              <a:ext uri="{FF2B5EF4-FFF2-40B4-BE49-F238E27FC236}">
                <a16:creationId xmlns:a16="http://schemas.microsoft.com/office/drawing/2014/main" id="{BD0F2B06-710F-4CB2-AAC2-DA43966D9B08}"/>
              </a:ext>
            </a:extLst>
          </p:cNvPr>
          <p:cNvPicPr>
            <a:picLocks noChangeAspect="1"/>
          </p:cNvPicPr>
          <p:nvPr/>
        </p:nvPicPr>
        <p:blipFill>
          <a:blip r:embed="rId2"/>
          <a:stretch>
            <a:fillRect/>
          </a:stretch>
        </p:blipFill>
        <p:spPr>
          <a:xfrm>
            <a:off x="1147346" y="766287"/>
            <a:ext cx="6849308" cy="3781649"/>
          </a:xfrm>
          <a:prstGeom prst="rect">
            <a:avLst/>
          </a:prstGeom>
        </p:spPr>
      </p:pic>
    </p:spTree>
    <p:extLst>
      <p:ext uri="{BB962C8B-B14F-4D97-AF65-F5344CB8AC3E}">
        <p14:creationId xmlns:p14="http://schemas.microsoft.com/office/powerpoint/2010/main" val="1316615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871718-55D2-4FA5-BD59-43A484F04BA7}"/>
              </a:ext>
            </a:extLst>
          </p:cNvPr>
          <p:cNvSpPr>
            <a:spLocks noGrp="1"/>
          </p:cNvSpPr>
          <p:nvPr>
            <p:ph type="title"/>
          </p:nvPr>
        </p:nvSpPr>
        <p:spPr/>
        <p:txBody>
          <a:bodyPr/>
          <a:lstStyle/>
          <a:p>
            <a:r>
              <a:rPr lang="en-US" dirty="0"/>
              <a:t>UFW</a:t>
            </a:r>
          </a:p>
        </p:txBody>
      </p:sp>
      <p:sp>
        <p:nvSpPr>
          <p:cNvPr id="7" name="Text Placeholder 6">
            <a:extLst>
              <a:ext uri="{FF2B5EF4-FFF2-40B4-BE49-F238E27FC236}">
                <a16:creationId xmlns:a16="http://schemas.microsoft.com/office/drawing/2014/main" id="{ADDC9069-BC17-42C1-B1D1-81362999D2C9}"/>
              </a:ext>
            </a:extLst>
          </p:cNvPr>
          <p:cNvSpPr>
            <a:spLocks noGrp="1"/>
          </p:cNvSpPr>
          <p:nvPr>
            <p:ph type="body" sz="quarter" idx="13"/>
          </p:nvPr>
        </p:nvSpPr>
        <p:spPr/>
        <p:txBody>
          <a:bodyPr/>
          <a:lstStyle/>
          <a:p>
            <a:r>
              <a:rPr lang="en-US" dirty="0"/>
              <a:t>A firewall management tool that makes it easier to configure the </a:t>
            </a:r>
            <a:r>
              <a:rPr lang="en-US" dirty="0">
                <a:latin typeface="Cutive Mono" panose="020B0604020202020204" charset="0"/>
              </a:rPr>
              <a:t>iptables</a:t>
            </a:r>
            <a:r>
              <a:rPr lang="en-US" dirty="0"/>
              <a:t> service.</a:t>
            </a:r>
          </a:p>
        </p:txBody>
      </p:sp>
      <p:sp>
        <p:nvSpPr>
          <p:cNvPr id="3" name="Slide Number Placeholder 2">
            <a:extLst>
              <a:ext uri="{FF2B5EF4-FFF2-40B4-BE49-F238E27FC236}">
                <a16:creationId xmlns:a16="http://schemas.microsoft.com/office/drawing/2014/main" id="{FF4135E0-8AC3-4F15-86BD-0C80216D9532}"/>
              </a:ext>
            </a:extLst>
          </p:cNvPr>
          <p:cNvSpPr>
            <a:spLocks noGrp="1"/>
          </p:cNvSpPr>
          <p:nvPr>
            <p:ph type="sldNum" sz="quarter" idx="4"/>
          </p:nvPr>
        </p:nvSpPr>
        <p:spPr/>
        <p:txBody>
          <a:bodyPr/>
          <a:lstStyle/>
          <a:p>
            <a:fld id="{2066355A-084C-D24E-9AD2-7E4FC41EA627}" type="slidenum">
              <a:rPr lang="en-US" smtClean="0"/>
              <a:pPr/>
              <a:t>83</a:t>
            </a:fld>
            <a:endParaRPr lang="en-US" dirty="0"/>
          </a:p>
        </p:txBody>
      </p:sp>
      <p:sp>
        <p:nvSpPr>
          <p:cNvPr id="6" name="Content Placeholder 5">
            <a:extLst>
              <a:ext uri="{FF2B5EF4-FFF2-40B4-BE49-F238E27FC236}">
                <a16:creationId xmlns:a16="http://schemas.microsoft.com/office/drawing/2014/main" id="{8333E7D1-AB3B-4784-8346-E4B11649C2D1}"/>
              </a:ext>
            </a:extLst>
          </p:cNvPr>
          <p:cNvSpPr>
            <a:spLocks noGrp="1"/>
          </p:cNvSpPr>
          <p:nvPr>
            <p:ph idx="1"/>
          </p:nvPr>
        </p:nvSpPr>
        <p:spPr/>
        <p:txBody>
          <a:bodyPr/>
          <a:lstStyle/>
          <a:p>
            <a:r>
              <a:rPr lang="en-US" dirty="0"/>
              <a:t>Originated with Ubuntu.</a:t>
            </a:r>
          </a:p>
          <a:p>
            <a:r>
              <a:rPr lang="en-US" dirty="0"/>
              <a:t>Primarily for home users without much firewall experience.</a:t>
            </a:r>
          </a:p>
          <a:p>
            <a:r>
              <a:rPr lang="en-US" dirty="0">
                <a:latin typeface="Cutive Mono" panose="020B0604020202020204" charset="0"/>
              </a:rPr>
              <a:t>ufw</a:t>
            </a:r>
            <a:r>
              <a:rPr lang="en-US" dirty="0"/>
              <a:t> command works with CLI.</a:t>
            </a:r>
          </a:p>
          <a:p>
            <a:r>
              <a:rPr lang="en-US" dirty="0"/>
              <a:t>Example:</a:t>
            </a:r>
          </a:p>
          <a:p>
            <a:pPr marL="342900" lvl="1" indent="0">
              <a:buNone/>
            </a:pPr>
            <a:r>
              <a:rPr lang="en-US" dirty="0">
                <a:latin typeface="Cutive Mono" panose="020B0604020202020204" charset="0"/>
              </a:rPr>
              <a:t>ufw allow http/tcp</a:t>
            </a:r>
          </a:p>
          <a:p>
            <a:pPr marL="342900" lvl="1" indent="0">
              <a:buNone/>
            </a:pPr>
            <a:r>
              <a:rPr lang="en-US" dirty="0">
                <a:latin typeface="Cutive Mono" panose="020B0604020202020204" charset="0"/>
              </a:rPr>
              <a:t>ufw logging on</a:t>
            </a:r>
          </a:p>
          <a:p>
            <a:pPr marL="342900" lvl="1" indent="0">
              <a:buNone/>
            </a:pPr>
            <a:r>
              <a:rPr lang="en-US" dirty="0">
                <a:latin typeface="Cutive Mono" panose="020B0604020202020204" charset="0"/>
              </a:rPr>
              <a:t>ufw enable</a:t>
            </a:r>
          </a:p>
          <a:p>
            <a:pPr lvl="1"/>
            <a:r>
              <a:rPr lang="en-US" dirty="0"/>
              <a:t>Automatically configured as default deny.</a:t>
            </a:r>
          </a:p>
        </p:txBody>
      </p:sp>
    </p:spTree>
    <p:extLst>
      <p:ext uri="{BB962C8B-B14F-4D97-AF65-F5344CB8AC3E}">
        <p14:creationId xmlns:p14="http://schemas.microsoft.com/office/powerpoint/2010/main" val="2647615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7758-EDDE-4A87-8738-BAC0EB817ADF}"/>
              </a:ext>
            </a:extLst>
          </p:cNvPr>
          <p:cNvSpPr>
            <a:spLocks noGrp="1"/>
          </p:cNvSpPr>
          <p:nvPr>
            <p:ph type="title"/>
          </p:nvPr>
        </p:nvSpPr>
        <p:spPr/>
        <p:txBody>
          <a:bodyPr/>
          <a:lstStyle/>
          <a:p>
            <a:r>
              <a:rPr lang="en-US" dirty="0">
                <a:ea typeface="Roboto Mono" panose="020B0604020202020204" charset="0"/>
              </a:rPr>
              <a:t>The </a:t>
            </a:r>
            <a:r>
              <a:rPr lang="en-US" dirty="0">
                <a:latin typeface="Cutive Mono" panose="020B0604020202020204" charset="0"/>
                <a:ea typeface="Roboto Mono" panose="020B0604020202020204" charset="0"/>
              </a:rPr>
              <a:t>firewalld</a:t>
            </a:r>
            <a:r>
              <a:rPr lang="en-US" dirty="0">
                <a:ea typeface="Roboto Mono" panose="020B0604020202020204" charset="0"/>
              </a:rPr>
              <a:t> Service</a:t>
            </a:r>
          </a:p>
        </p:txBody>
      </p:sp>
      <p:sp>
        <p:nvSpPr>
          <p:cNvPr id="3" name="Slide Number Placeholder 2">
            <a:extLst>
              <a:ext uri="{FF2B5EF4-FFF2-40B4-BE49-F238E27FC236}">
                <a16:creationId xmlns:a16="http://schemas.microsoft.com/office/drawing/2014/main" id="{B836CA03-8622-42A1-8DBA-9C24E9118762}"/>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D470EAD8-0776-4856-B582-B03D93018163}"/>
              </a:ext>
            </a:extLst>
          </p:cNvPr>
          <p:cNvSpPr>
            <a:spLocks noGrp="1"/>
          </p:cNvSpPr>
          <p:nvPr>
            <p:ph idx="1"/>
          </p:nvPr>
        </p:nvSpPr>
        <p:spPr/>
        <p:txBody>
          <a:bodyPr/>
          <a:lstStyle/>
          <a:p>
            <a:r>
              <a:rPr lang="en-US" dirty="0"/>
              <a:t>Daemon used to manage a firewall dynamically.</a:t>
            </a:r>
          </a:p>
          <a:p>
            <a:pPr lvl="1"/>
            <a:r>
              <a:rPr lang="en-US" dirty="0"/>
              <a:t>Make changes without restarting.</a:t>
            </a:r>
          </a:p>
          <a:p>
            <a:r>
              <a:rPr lang="en-US" dirty="0"/>
              <a:t>Alternative to </a:t>
            </a:r>
            <a:r>
              <a:rPr lang="en-US" dirty="0">
                <a:latin typeface="Cutive Mono" panose="020B0604020202020204" charset="0"/>
              </a:rPr>
              <a:t>iptables</a:t>
            </a:r>
          </a:p>
          <a:p>
            <a:r>
              <a:rPr lang="en-US" dirty="0"/>
              <a:t>Firewall zones:</a:t>
            </a:r>
          </a:p>
          <a:p>
            <a:pPr lvl="1"/>
            <a:r>
              <a:rPr lang="en-US" dirty="0"/>
              <a:t>Apply to network resources.</a:t>
            </a:r>
          </a:p>
          <a:p>
            <a:pPr lvl="1"/>
            <a:r>
              <a:rPr lang="en-US" dirty="0"/>
              <a:t>Group resources together with similar security levels.</a:t>
            </a:r>
          </a:p>
          <a:p>
            <a:pPr lvl="1"/>
            <a:r>
              <a:rPr lang="en-US" dirty="0"/>
              <a:t>Range from least trusted to most trusted.</a:t>
            </a:r>
          </a:p>
          <a:p>
            <a:r>
              <a:rPr lang="en-US" dirty="0"/>
              <a:t>Firewall services:</a:t>
            </a:r>
          </a:p>
          <a:p>
            <a:pPr lvl="1"/>
            <a:r>
              <a:rPr lang="en-US" dirty="0"/>
              <a:t>Rules applying to specific services within a zone.</a:t>
            </a:r>
          </a:p>
          <a:p>
            <a:pPr lvl="1"/>
            <a:r>
              <a:rPr lang="en-US" dirty="0"/>
              <a:t>Example: Place HTTP service in </a:t>
            </a:r>
            <a:r>
              <a:rPr lang="en-US" dirty="0">
                <a:latin typeface="Cutive Mono" panose="020B0604020202020204" charset="0"/>
              </a:rPr>
              <a:t>dmz</a:t>
            </a:r>
            <a:r>
              <a:rPr lang="en-US" dirty="0"/>
              <a:t> zone.</a:t>
            </a:r>
          </a:p>
        </p:txBody>
      </p:sp>
    </p:spTree>
    <p:extLst>
      <p:ext uri="{BB962C8B-B14F-4D97-AF65-F5344CB8AC3E}">
        <p14:creationId xmlns:p14="http://schemas.microsoft.com/office/powerpoint/2010/main" val="992214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19FF-05BB-4836-A6D6-C37500BA1317}"/>
              </a:ext>
            </a:extLst>
          </p:cNvPr>
          <p:cNvSpPr>
            <a:spLocks noGrp="1"/>
          </p:cNvSpPr>
          <p:nvPr>
            <p:ph type="title"/>
          </p:nvPr>
        </p:nvSpPr>
        <p:spPr/>
        <p:txBody>
          <a:bodyPr/>
          <a:lstStyle/>
          <a:p>
            <a:r>
              <a:rPr lang="en-US" dirty="0"/>
              <a:t>The </a:t>
            </a:r>
            <a:r>
              <a:rPr lang="en-US" dirty="0">
                <a:latin typeface="Cutive Mono" panose="020B0604020202020204" charset="0"/>
              </a:rPr>
              <a:t>firewall-cmd</a:t>
            </a:r>
            <a:r>
              <a:rPr lang="en-US" dirty="0"/>
              <a:t> Command (Slide 1 of 2)</a:t>
            </a:r>
          </a:p>
        </p:txBody>
      </p:sp>
      <p:sp>
        <p:nvSpPr>
          <p:cNvPr id="3" name="Slide Number Placeholder 2">
            <a:extLst>
              <a:ext uri="{FF2B5EF4-FFF2-40B4-BE49-F238E27FC236}">
                <a16:creationId xmlns:a16="http://schemas.microsoft.com/office/drawing/2014/main" id="{51E58D9C-D490-4D63-87AA-D3C382548C3A}"/>
              </a:ext>
            </a:extLst>
          </p:cNvPr>
          <p:cNvSpPr>
            <a:spLocks noGrp="1"/>
          </p:cNvSpPr>
          <p:nvPr>
            <p:ph type="sldNum" sz="quarter" idx="4"/>
          </p:nvPr>
        </p:nvSpPr>
        <p:spPr/>
        <p:txBody>
          <a:bodyPr/>
          <a:lstStyle/>
          <a:p>
            <a:fld id="{2066355A-084C-D24E-9AD2-7E4FC41EA627}" type="slidenum">
              <a:rPr lang="en-US" smtClean="0"/>
              <a:pPr/>
              <a:t>85</a:t>
            </a:fld>
            <a:endParaRPr lang="en-US" dirty="0"/>
          </a:p>
        </p:txBody>
      </p:sp>
      <p:sp>
        <p:nvSpPr>
          <p:cNvPr id="4" name="Content Placeholder 3">
            <a:extLst>
              <a:ext uri="{FF2B5EF4-FFF2-40B4-BE49-F238E27FC236}">
                <a16:creationId xmlns:a16="http://schemas.microsoft.com/office/drawing/2014/main" id="{E5219DA0-3FF7-46AF-9381-579CFFEC4669}"/>
              </a:ext>
            </a:extLst>
          </p:cNvPr>
          <p:cNvSpPr>
            <a:spLocks noGrp="1"/>
          </p:cNvSpPr>
          <p:nvPr>
            <p:ph idx="1"/>
          </p:nvPr>
        </p:nvSpPr>
        <p:spPr/>
        <p:txBody>
          <a:bodyPr/>
          <a:lstStyle/>
          <a:p>
            <a:r>
              <a:rPr lang="en-US" dirty="0"/>
              <a:t>Enables configuration of </a:t>
            </a:r>
            <a:r>
              <a:rPr lang="en-US" dirty="0">
                <a:latin typeface="Cutive Mono" panose="020B0604020202020204" charset="0"/>
              </a:rPr>
              <a:t>firewalld</a:t>
            </a:r>
          </a:p>
          <a:p>
            <a:pPr lvl="1"/>
            <a:r>
              <a:rPr lang="en-US" dirty="0"/>
              <a:t>Query, add, modify, delete zones.</a:t>
            </a:r>
          </a:p>
          <a:p>
            <a:r>
              <a:rPr lang="en-US" dirty="0"/>
              <a:t>You'll use it regularly on RHEL-based distros.</a:t>
            </a:r>
          </a:p>
          <a:p>
            <a:pPr lvl="1"/>
            <a:r>
              <a:rPr lang="en-US" dirty="0">
                <a:latin typeface="Cutive Mono" panose="020B0604020202020204" charset="0"/>
              </a:rPr>
              <a:t>firewalld</a:t>
            </a:r>
            <a:r>
              <a:rPr lang="en-US" dirty="0"/>
              <a:t> is default.</a:t>
            </a:r>
          </a:p>
          <a:p>
            <a:r>
              <a:rPr lang="en-US" dirty="0"/>
              <a:t>Includes options to identify zone, configure interface, permit services, etc.</a:t>
            </a:r>
          </a:p>
        </p:txBody>
      </p:sp>
    </p:spTree>
    <p:extLst>
      <p:ext uri="{BB962C8B-B14F-4D97-AF65-F5344CB8AC3E}">
        <p14:creationId xmlns:p14="http://schemas.microsoft.com/office/powerpoint/2010/main" val="303186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B9BD-6D89-4E5F-9F5C-1C3F2FC7017D}"/>
              </a:ext>
            </a:extLst>
          </p:cNvPr>
          <p:cNvSpPr>
            <a:spLocks noGrp="1"/>
          </p:cNvSpPr>
          <p:nvPr>
            <p:ph type="title"/>
          </p:nvPr>
        </p:nvSpPr>
        <p:spPr/>
        <p:txBody>
          <a:bodyPr/>
          <a:lstStyle/>
          <a:p>
            <a:r>
              <a:rPr lang="en-US" dirty="0"/>
              <a:t>The </a:t>
            </a:r>
            <a:r>
              <a:rPr lang="en-US" dirty="0">
                <a:latin typeface="Cutive Mono" panose="020B0604020202020204" charset="0"/>
              </a:rPr>
              <a:t>firewall-cmd</a:t>
            </a:r>
            <a:r>
              <a:rPr lang="en-US" dirty="0"/>
              <a:t> Command (Slide 2 of 2)</a:t>
            </a:r>
          </a:p>
        </p:txBody>
      </p:sp>
      <p:sp>
        <p:nvSpPr>
          <p:cNvPr id="3" name="Slide Number Placeholder 2">
            <a:extLst>
              <a:ext uri="{FF2B5EF4-FFF2-40B4-BE49-F238E27FC236}">
                <a16:creationId xmlns:a16="http://schemas.microsoft.com/office/drawing/2014/main" id="{ECE26A36-8CAD-4268-AE48-27E408C9219D}"/>
              </a:ext>
            </a:extLst>
          </p:cNvPr>
          <p:cNvSpPr>
            <a:spLocks noGrp="1"/>
          </p:cNvSpPr>
          <p:nvPr>
            <p:ph type="sldNum" sz="quarter" idx="4"/>
          </p:nvPr>
        </p:nvSpPr>
        <p:spPr/>
        <p:txBody>
          <a:bodyPr/>
          <a:lstStyle/>
          <a:p>
            <a:fld id="{2066355A-084C-D24E-9AD2-7E4FC41EA627}" type="slidenum">
              <a:rPr lang="en-US" smtClean="0"/>
              <a:pPr/>
              <a:t>86</a:t>
            </a:fld>
            <a:endParaRPr lang="en-US" dirty="0"/>
          </a:p>
        </p:txBody>
      </p:sp>
      <p:pic>
        <p:nvPicPr>
          <p:cNvPr id="5" name="Picture 4">
            <a:extLst>
              <a:ext uri="{FF2B5EF4-FFF2-40B4-BE49-F238E27FC236}">
                <a16:creationId xmlns:a16="http://schemas.microsoft.com/office/drawing/2014/main" id="{A1BC60BD-6563-4006-ADA8-5CE1DA7B505A}"/>
              </a:ext>
            </a:extLst>
          </p:cNvPr>
          <p:cNvPicPr>
            <a:picLocks noChangeAspect="1"/>
          </p:cNvPicPr>
          <p:nvPr/>
        </p:nvPicPr>
        <p:blipFill>
          <a:blip r:embed="rId2"/>
          <a:stretch>
            <a:fillRect/>
          </a:stretch>
        </p:blipFill>
        <p:spPr>
          <a:xfrm>
            <a:off x="1053829" y="708660"/>
            <a:ext cx="7036343" cy="3884915"/>
          </a:xfrm>
          <a:prstGeom prst="rect">
            <a:avLst/>
          </a:prstGeom>
        </p:spPr>
      </p:pic>
    </p:spTree>
    <p:extLst>
      <p:ext uri="{BB962C8B-B14F-4D97-AF65-F5344CB8AC3E}">
        <p14:creationId xmlns:p14="http://schemas.microsoft.com/office/powerpoint/2010/main" val="198304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77304-DFF3-43E4-B928-DE51045339DF}"/>
              </a:ext>
            </a:extLst>
          </p:cNvPr>
          <p:cNvSpPr>
            <a:spLocks noGrp="1"/>
          </p:cNvSpPr>
          <p:nvPr>
            <p:ph type="title"/>
          </p:nvPr>
        </p:nvSpPr>
        <p:spPr/>
        <p:txBody>
          <a:bodyPr/>
          <a:lstStyle/>
          <a:p>
            <a:r>
              <a:rPr lang="en-US" dirty="0">
                <a:latin typeface="Cutive Mono" panose="020B0604020202020204" charset="0"/>
              </a:rPr>
              <a:t>firewall-cmd</a:t>
            </a:r>
            <a:r>
              <a:rPr lang="en-US" dirty="0"/>
              <a:t> Command Examples</a:t>
            </a:r>
          </a:p>
        </p:txBody>
      </p:sp>
      <p:sp>
        <p:nvSpPr>
          <p:cNvPr id="3" name="Slide Number Placeholder 2">
            <a:extLst>
              <a:ext uri="{FF2B5EF4-FFF2-40B4-BE49-F238E27FC236}">
                <a16:creationId xmlns:a16="http://schemas.microsoft.com/office/drawing/2014/main" id="{791BE4C6-11E8-4AC6-A881-BCC5417FEE5A}"/>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
        <p:nvSpPr>
          <p:cNvPr id="4" name="Content Placeholder 3">
            <a:extLst>
              <a:ext uri="{FF2B5EF4-FFF2-40B4-BE49-F238E27FC236}">
                <a16:creationId xmlns:a16="http://schemas.microsoft.com/office/drawing/2014/main" id="{F47BA374-9B41-4043-A785-E40D662F8B06}"/>
              </a:ext>
            </a:extLst>
          </p:cNvPr>
          <p:cNvSpPr>
            <a:spLocks noGrp="1"/>
          </p:cNvSpPr>
          <p:nvPr>
            <p:ph idx="1"/>
          </p:nvPr>
        </p:nvSpPr>
        <p:spPr/>
        <p:txBody>
          <a:bodyPr/>
          <a:lstStyle/>
          <a:p>
            <a:r>
              <a:rPr lang="en-US" dirty="0">
                <a:latin typeface="Cutive Mono" panose="020B0604020202020204" charset="0"/>
              </a:rPr>
              <a:t>firewall-cmd --get-zones</a:t>
            </a:r>
          </a:p>
          <a:p>
            <a:r>
              <a:rPr lang="en-US" dirty="0">
                <a:latin typeface="Cutive Mono" panose="020B0604020202020204" charset="0"/>
              </a:rPr>
              <a:t>firewall-cmd --zone=dmz --list-all</a:t>
            </a:r>
          </a:p>
          <a:p>
            <a:r>
              <a:rPr lang="en-US" dirty="0">
                <a:latin typeface="Cutive Mono" panose="020B0604020202020204" charset="0"/>
              </a:rPr>
              <a:t>firewall-cmd --zone=dmz --change-interface=&lt;device ID&gt;</a:t>
            </a:r>
          </a:p>
          <a:p>
            <a:r>
              <a:rPr lang="en-US" dirty="0">
                <a:latin typeface="Cutive Mono" panose="020B0604020202020204" charset="0"/>
              </a:rPr>
              <a:t>firewall-cmd --zone=dmz --add-service=http</a:t>
            </a:r>
          </a:p>
          <a:p>
            <a:r>
              <a:rPr lang="en-US" dirty="0">
                <a:latin typeface="Cutive Mono" panose="020B0604020202020204" charset="0"/>
              </a:rPr>
              <a:t>firewall-cmd --zone=dmz --add-port=21/tcp</a:t>
            </a:r>
          </a:p>
          <a:p>
            <a:r>
              <a:rPr lang="en-US" dirty="0">
                <a:latin typeface="Cutive Mono" panose="020B0604020202020204" charset="0"/>
              </a:rPr>
              <a:t>firewall-cmd --zone=dmz --remove-service=http</a:t>
            </a:r>
          </a:p>
          <a:p>
            <a:r>
              <a:rPr lang="en-US" dirty="0">
                <a:latin typeface="Cutive Mono" panose="020B0604020202020204" charset="0"/>
              </a:rPr>
              <a:t>firewall-cmd --zone=dmz --remove-port=21/tcp</a:t>
            </a:r>
          </a:p>
          <a:p>
            <a:r>
              <a:rPr lang="en-US" dirty="0">
                <a:latin typeface="Cutive Mono" panose="020B0604020202020204" charset="0"/>
              </a:rPr>
              <a:t>firewall-cmd --reload</a:t>
            </a:r>
          </a:p>
        </p:txBody>
      </p:sp>
    </p:spTree>
    <p:extLst>
      <p:ext uri="{BB962C8B-B14F-4D97-AF65-F5344CB8AC3E}">
        <p14:creationId xmlns:p14="http://schemas.microsoft.com/office/powerpoint/2010/main" val="2400065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692E-1D29-4AA7-BA26-ECA050044132}"/>
              </a:ext>
            </a:extLst>
          </p:cNvPr>
          <p:cNvSpPr>
            <a:spLocks noGrp="1"/>
          </p:cNvSpPr>
          <p:nvPr>
            <p:ph type="title"/>
          </p:nvPr>
        </p:nvSpPr>
        <p:spPr/>
        <p:txBody>
          <a:bodyPr/>
          <a:lstStyle/>
          <a:p>
            <a:r>
              <a:rPr lang="en-US" dirty="0"/>
              <a:t>Netfilter</a:t>
            </a:r>
          </a:p>
        </p:txBody>
      </p:sp>
      <p:sp>
        <p:nvSpPr>
          <p:cNvPr id="3" name="Text Placeholder 2">
            <a:extLst>
              <a:ext uri="{FF2B5EF4-FFF2-40B4-BE49-F238E27FC236}">
                <a16:creationId xmlns:a16="http://schemas.microsoft.com/office/drawing/2014/main" id="{1B0FBC28-0390-44A9-98E9-2D69A5B219F0}"/>
              </a:ext>
            </a:extLst>
          </p:cNvPr>
          <p:cNvSpPr>
            <a:spLocks noGrp="1"/>
          </p:cNvSpPr>
          <p:nvPr>
            <p:ph type="body" sz="quarter" idx="13"/>
          </p:nvPr>
        </p:nvSpPr>
        <p:spPr/>
        <p:txBody>
          <a:bodyPr/>
          <a:lstStyle/>
          <a:p>
            <a:r>
              <a:rPr lang="en-US" dirty="0"/>
              <a:t>A Linux kernel framework that handles packets that traverse a network interface.</a:t>
            </a:r>
          </a:p>
        </p:txBody>
      </p:sp>
      <p:sp>
        <p:nvSpPr>
          <p:cNvPr id="4" name="Slide Number Placeholder 3">
            <a:extLst>
              <a:ext uri="{FF2B5EF4-FFF2-40B4-BE49-F238E27FC236}">
                <a16:creationId xmlns:a16="http://schemas.microsoft.com/office/drawing/2014/main" id="{E51CD78A-AE45-476D-80AD-0E7ABF4CDEEC}"/>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
        <p:nvSpPr>
          <p:cNvPr id="5" name="Content Placeholder 4">
            <a:extLst>
              <a:ext uri="{FF2B5EF4-FFF2-40B4-BE49-F238E27FC236}">
                <a16:creationId xmlns:a16="http://schemas.microsoft.com/office/drawing/2014/main" id="{0E791201-74BC-43B2-9324-565E414C6009}"/>
              </a:ext>
            </a:extLst>
          </p:cNvPr>
          <p:cNvSpPr>
            <a:spLocks noGrp="1"/>
          </p:cNvSpPr>
          <p:nvPr>
            <p:ph idx="1"/>
          </p:nvPr>
        </p:nvSpPr>
        <p:spPr/>
        <p:txBody>
          <a:bodyPr/>
          <a:lstStyle/>
          <a:p>
            <a:r>
              <a:rPr lang="en-US" dirty="0"/>
              <a:t>Provides packet filtering, NAT, connection tracking, etc.</a:t>
            </a:r>
          </a:p>
          <a:p>
            <a:r>
              <a:rPr lang="en-US" dirty="0"/>
              <a:t>Provides hooks into network stack.</a:t>
            </a:r>
          </a:p>
          <a:p>
            <a:r>
              <a:rPr lang="en-US" dirty="0"/>
              <a:t>Every packet is caught by hooks.</a:t>
            </a:r>
          </a:p>
          <a:p>
            <a:r>
              <a:rPr lang="en-US" dirty="0"/>
              <a:t>User space programs can register with hooks to interact with packets.</a:t>
            </a:r>
          </a:p>
          <a:p>
            <a:r>
              <a:rPr lang="en-US" dirty="0">
                <a:latin typeface="Cutive Mono" panose="020B0604020202020204" charset="0"/>
              </a:rPr>
              <a:t>iptables</a:t>
            </a:r>
            <a:r>
              <a:rPr lang="en-US" dirty="0"/>
              <a:t> is closely integrated with Netfilter.</a:t>
            </a:r>
          </a:p>
          <a:p>
            <a:pPr lvl="1"/>
            <a:r>
              <a:rPr lang="en-US" dirty="0"/>
              <a:t>Performs firewall actions because of hooks.</a:t>
            </a:r>
          </a:p>
          <a:p>
            <a:pPr lvl="1"/>
            <a:r>
              <a:rPr lang="en-US" dirty="0"/>
              <a:t>UFW and </a:t>
            </a:r>
            <a:r>
              <a:rPr lang="en-US" dirty="0">
                <a:latin typeface="Cutive Mono" panose="020B0604020202020204" charset="0"/>
              </a:rPr>
              <a:t>firewalld</a:t>
            </a:r>
            <a:r>
              <a:rPr lang="en-US" dirty="0"/>
              <a:t> call </a:t>
            </a:r>
            <a:r>
              <a:rPr lang="en-US" dirty="0">
                <a:latin typeface="Cutive Mono" panose="020B0604020202020204" charset="0"/>
              </a:rPr>
              <a:t>iptables</a:t>
            </a:r>
          </a:p>
        </p:txBody>
      </p:sp>
    </p:spTree>
    <p:extLst>
      <p:ext uri="{BB962C8B-B14F-4D97-AF65-F5344CB8AC3E}">
        <p14:creationId xmlns:p14="http://schemas.microsoft.com/office/powerpoint/2010/main" val="4081116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A13B-06AB-488F-B4B4-115B0E6895D6}"/>
              </a:ext>
            </a:extLst>
          </p:cNvPr>
          <p:cNvSpPr>
            <a:spLocks noGrp="1"/>
          </p:cNvSpPr>
          <p:nvPr>
            <p:ph type="title"/>
          </p:nvPr>
        </p:nvSpPr>
        <p:spPr/>
        <p:txBody>
          <a:bodyPr/>
          <a:lstStyle/>
          <a:p>
            <a:r>
              <a:rPr lang="en-US" dirty="0"/>
              <a:t>IP Forwarding (Slide 1 of 2)</a:t>
            </a:r>
          </a:p>
        </p:txBody>
      </p:sp>
      <p:sp>
        <p:nvSpPr>
          <p:cNvPr id="3" name="Text Placeholder 2">
            <a:extLst>
              <a:ext uri="{FF2B5EF4-FFF2-40B4-BE49-F238E27FC236}">
                <a16:creationId xmlns:a16="http://schemas.microsoft.com/office/drawing/2014/main" id="{1B7FFD92-82CD-4618-BF5E-0269F4755CCC}"/>
              </a:ext>
            </a:extLst>
          </p:cNvPr>
          <p:cNvSpPr>
            <a:spLocks noGrp="1"/>
          </p:cNvSpPr>
          <p:nvPr>
            <p:ph type="body" sz="quarter" idx="13"/>
          </p:nvPr>
        </p:nvSpPr>
        <p:spPr/>
        <p:txBody>
          <a:bodyPr/>
          <a:lstStyle/>
          <a:p>
            <a:r>
              <a:rPr lang="en-US" dirty="0"/>
              <a:t>The Linux kernel implementation of networking routing.</a:t>
            </a:r>
          </a:p>
        </p:txBody>
      </p:sp>
      <p:sp>
        <p:nvSpPr>
          <p:cNvPr id="4" name="Slide Number Placeholder 3">
            <a:extLst>
              <a:ext uri="{FF2B5EF4-FFF2-40B4-BE49-F238E27FC236}">
                <a16:creationId xmlns:a16="http://schemas.microsoft.com/office/drawing/2014/main" id="{F88CF408-E6FB-47ED-834C-22F7835356FF}"/>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
        <p:nvSpPr>
          <p:cNvPr id="5" name="Content Placeholder 4">
            <a:extLst>
              <a:ext uri="{FF2B5EF4-FFF2-40B4-BE49-F238E27FC236}">
                <a16:creationId xmlns:a16="http://schemas.microsoft.com/office/drawing/2014/main" id="{8F81F336-F998-4C97-8AC5-01DF55AA85CC}"/>
              </a:ext>
            </a:extLst>
          </p:cNvPr>
          <p:cNvSpPr>
            <a:spLocks noGrp="1"/>
          </p:cNvSpPr>
          <p:nvPr>
            <p:ph idx="1"/>
          </p:nvPr>
        </p:nvSpPr>
        <p:spPr/>
        <p:txBody>
          <a:bodyPr/>
          <a:lstStyle/>
          <a:p>
            <a:r>
              <a:rPr lang="en-US" dirty="0"/>
              <a:t>Incoming traffic on one interface is forwarded to another interface.</a:t>
            </a:r>
          </a:p>
          <a:p>
            <a:r>
              <a:rPr lang="en-US" dirty="0"/>
              <a:t>Useful on routers/gateways that have multiple interfaces.</a:t>
            </a:r>
          </a:p>
          <a:p>
            <a:r>
              <a:rPr lang="en-US" dirty="0"/>
              <a:t>Used in conjunction with </a:t>
            </a:r>
            <a:r>
              <a:rPr lang="en-US" dirty="0">
                <a:latin typeface="Cutive Mono" panose="020B0604020202020204" charset="0"/>
              </a:rPr>
              <a:t>iptables</a:t>
            </a:r>
            <a:r>
              <a:rPr lang="en-US" dirty="0"/>
              <a:t>:</a:t>
            </a:r>
          </a:p>
          <a:p>
            <a:pPr lvl="1"/>
            <a:r>
              <a:rPr lang="en-US" dirty="0"/>
              <a:t>One host is a router, the other is a web server.</a:t>
            </a:r>
          </a:p>
          <a:p>
            <a:pPr lvl="1"/>
            <a:r>
              <a:rPr lang="en-US" dirty="0"/>
              <a:t>Router has public interface and private interface; server has private.</a:t>
            </a:r>
          </a:p>
          <a:p>
            <a:pPr lvl="1"/>
            <a:r>
              <a:rPr lang="en-US" dirty="0"/>
              <a:t>Router forwards traffic to private interface only if it's on ports 80/443.</a:t>
            </a:r>
          </a:p>
          <a:p>
            <a:pPr lvl="1"/>
            <a:r>
              <a:rPr lang="en-US" dirty="0"/>
              <a:t>All other traffic is not forwarded.</a:t>
            </a:r>
          </a:p>
          <a:p>
            <a:r>
              <a:rPr lang="en-US" dirty="0"/>
              <a:t>Enable IPv4 forwarding:</a:t>
            </a:r>
          </a:p>
          <a:p>
            <a:pPr lvl="1"/>
            <a:r>
              <a:rPr lang="en-US" dirty="0">
                <a:latin typeface="Cutive Mono" panose="020B0604020202020204" charset="0"/>
              </a:rPr>
              <a:t>echo 1 &gt; /proc/sys/net/ipv4/ip_forward</a:t>
            </a:r>
          </a:p>
        </p:txBody>
      </p:sp>
    </p:spTree>
    <p:extLst>
      <p:ext uri="{BB962C8B-B14F-4D97-AF65-F5344CB8AC3E}">
        <p14:creationId xmlns:p14="http://schemas.microsoft.com/office/powerpoint/2010/main" val="2671557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E5D1-EC8F-4DD2-962E-32A83E2BE85C}"/>
              </a:ext>
            </a:extLst>
          </p:cNvPr>
          <p:cNvSpPr>
            <a:spLocks noGrp="1"/>
          </p:cNvSpPr>
          <p:nvPr>
            <p:ph type="title"/>
          </p:nvPr>
        </p:nvSpPr>
        <p:spPr/>
        <p:txBody>
          <a:bodyPr/>
          <a:lstStyle/>
          <a:p>
            <a:r>
              <a:rPr lang="en-US" dirty="0"/>
              <a:t>chroot Jail (Slide 1 of 2)</a:t>
            </a:r>
          </a:p>
        </p:txBody>
      </p:sp>
      <p:sp>
        <p:nvSpPr>
          <p:cNvPr id="3" name="Text Placeholder 2">
            <a:extLst>
              <a:ext uri="{FF2B5EF4-FFF2-40B4-BE49-F238E27FC236}">
                <a16:creationId xmlns:a16="http://schemas.microsoft.com/office/drawing/2014/main" id="{8F5143BA-6D3E-4C10-BFC6-550879E61661}"/>
              </a:ext>
            </a:extLst>
          </p:cNvPr>
          <p:cNvSpPr>
            <a:spLocks noGrp="1"/>
          </p:cNvSpPr>
          <p:nvPr>
            <p:ph type="body" sz="quarter" idx="13"/>
          </p:nvPr>
        </p:nvSpPr>
        <p:spPr/>
        <p:txBody>
          <a:bodyPr/>
          <a:lstStyle/>
          <a:p>
            <a:r>
              <a:rPr lang="en-US" dirty="0"/>
              <a:t>A technique of controlling what a process can access on a file system by changing the root directory for the environment.</a:t>
            </a:r>
          </a:p>
        </p:txBody>
      </p:sp>
      <p:sp>
        <p:nvSpPr>
          <p:cNvPr id="4" name="Slide Number Placeholder 3">
            <a:extLst>
              <a:ext uri="{FF2B5EF4-FFF2-40B4-BE49-F238E27FC236}">
                <a16:creationId xmlns:a16="http://schemas.microsoft.com/office/drawing/2014/main" id="{C7032A65-7E96-4040-8F1A-4B8BDA29C6FD}"/>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5" name="Content Placeholder 4">
            <a:extLst>
              <a:ext uri="{FF2B5EF4-FFF2-40B4-BE49-F238E27FC236}">
                <a16:creationId xmlns:a16="http://schemas.microsoft.com/office/drawing/2014/main" id="{1A1C4F32-AD25-48C3-822C-E3A7992DC323}"/>
              </a:ext>
            </a:extLst>
          </p:cNvPr>
          <p:cNvSpPr>
            <a:spLocks noGrp="1"/>
          </p:cNvSpPr>
          <p:nvPr>
            <p:ph idx="1"/>
          </p:nvPr>
        </p:nvSpPr>
        <p:spPr/>
        <p:txBody>
          <a:bodyPr/>
          <a:lstStyle/>
          <a:p>
            <a:r>
              <a:rPr lang="en-US" dirty="0"/>
              <a:t>New root directory is called a "jail."</a:t>
            </a:r>
          </a:p>
          <a:p>
            <a:pPr lvl="1"/>
            <a:r>
              <a:rPr lang="en-US" dirty="0"/>
              <a:t>Process and children cannot "break out" of jail.</a:t>
            </a:r>
          </a:p>
          <a:p>
            <a:pPr lvl="1"/>
            <a:r>
              <a:rPr lang="en-US" dirty="0"/>
              <a:t>Process and children can't access other parts of file system.</a:t>
            </a:r>
          </a:p>
          <a:p>
            <a:r>
              <a:rPr lang="en-US" dirty="0"/>
              <a:t>Example: Change root to </a:t>
            </a:r>
            <a:r>
              <a:rPr lang="en-US" dirty="0">
                <a:latin typeface="Cutive Mono" panose="020B0604020202020204" charset="0"/>
              </a:rPr>
              <a:t>/home/user/</a:t>
            </a:r>
          </a:p>
          <a:p>
            <a:pPr lvl="1"/>
            <a:r>
              <a:rPr lang="en-US" dirty="0"/>
              <a:t>Process references root (</a:t>
            </a:r>
            <a:r>
              <a:rPr lang="en-US" dirty="0">
                <a:latin typeface="Cutive Mono" panose="020B0604020202020204" charset="0"/>
              </a:rPr>
              <a:t>/</a:t>
            </a:r>
            <a:r>
              <a:rPr lang="en-US" dirty="0"/>
              <a:t>) but can only get to </a:t>
            </a:r>
            <a:r>
              <a:rPr lang="en-US" dirty="0">
                <a:latin typeface="Cutive Mono" panose="020B0604020202020204" charset="0"/>
              </a:rPr>
              <a:t>/home/user/</a:t>
            </a:r>
          </a:p>
          <a:p>
            <a:r>
              <a:rPr lang="en-US" dirty="0"/>
              <a:t>Separates privileged access on file system.</a:t>
            </a:r>
          </a:p>
          <a:p>
            <a:r>
              <a:rPr lang="en-US" dirty="0"/>
              <a:t>Malicious/rogue process can't damage files outside jail.</a:t>
            </a:r>
          </a:p>
          <a:p>
            <a:r>
              <a:rPr lang="en-US" dirty="0">
                <a:latin typeface="Cutive Mono" panose="020B0604020202020204" charset="0"/>
              </a:rPr>
              <a:t>chroot</a:t>
            </a:r>
            <a:r>
              <a:rPr lang="en-US" dirty="0"/>
              <a:t> command enables you to change root directory.</a:t>
            </a:r>
          </a:p>
          <a:p>
            <a:pPr lvl="1"/>
            <a:r>
              <a:rPr lang="en-US" dirty="0"/>
              <a:t>Example: </a:t>
            </a:r>
            <a:r>
              <a:rPr lang="en-US" dirty="0">
                <a:latin typeface="Cutive Mono" panose="020B0604020202020204" charset="0"/>
              </a:rPr>
              <a:t>chroot /home/user /usr/bin/bash</a:t>
            </a:r>
          </a:p>
        </p:txBody>
      </p:sp>
    </p:spTree>
    <p:extLst>
      <p:ext uri="{BB962C8B-B14F-4D97-AF65-F5344CB8AC3E}">
        <p14:creationId xmlns:p14="http://schemas.microsoft.com/office/powerpoint/2010/main" val="2436372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026B-0FA4-7643-84F4-8355626FB7C5}"/>
              </a:ext>
            </a:extLst>
          </p:cNvPr>
          <p:cNvSpPr>
            <a:spLocks noGrp="1"/>
          </p:cNvSpPr>
          <p:nvPr>
            <p:ph type="title"/>
          </p:nvPr>
        </p:nvSpPr>
        <p:spPr/>
        <p:txBody>
          <a:bodyPr/>
          <a:lstStyle/>
          <a:p>
            <a:r>
              <a:rPr lang="en-US" dirty="0"/>
              <a:t>IP Forwarding (Slide 2 of 2)</a:t>
            </a:r>
          </a:p>
        </p:txBody>
      </p:sp>
      <p:sp>
        <p:nvSpPr>
          <p:cNvPr id="3" name="Slide Number Placeholder 2">
            <a:extLst>
              <a:ext uri="{FF2B5EF4-FFF2-40B4-BE49-F238E27FC236}">
                <a16:creationId xmlns:a16="http://schemas.microsoft.com/office/drawing/2014/main" id="{5E0FC49D-C3A8-7843-A029-E20DFFEB89CD}"/>
              </a:ext>
            </a:extLst>
          </p:cNvPr>
          <p:cNvSpPr>
            <a:spLocks noGrp="1"/>
          </p:cNvSpPr>
          <p:nvPr>
            <p:ph type="sldNum" sz="quarter" idx="4"/>
          </p:nvPr>
        </p:nvSpPr>
        <p:spPr/>
        <p:txBody>
          <a:bodyPr/>
          <a:lstStyle/>
          <a:p>
            <a:fld id="{2066355A-084C-D24E-9AD2-7E4FC41EA627}" type="slidenum">
              <a:rPr lang="en-US" smtClean="0"/>
              <a:pPr/>
              <a:t>90</a:t>
            </a:fld>
            <a:endParaRPr lang="en-US" dirty="0"/>
          </a:p>
        </p:txBody>
      </p:sp>
      <p:pic>
        <p:nvPicPr>
          <p:cNvPr id="8" name="Picture 7">
            <a:extLst>
              <a:ext uri="{FF2B5EF4-FFF2-40B4-BE49-F238E27FC236}">
                <a16:creationId xmlns:a16="http://schemas.microsoft.com/office/drawing/2014/main" id="{3B5345BD-DD3F-47F5-B867-AD9C58BE0831}"/>
              </a:ext>
            </a:extLst>
          </p:cNvPr>
          <p:cNvPicPr>
            <a:picLocks noChangeAspect="1"/>
          </p:cNvPicPr>
          <p:nvPr/>
        </p:nvPicPr>
        <p:blipFill>
          <a:blip r:embed="rId2"/>
          <a:stretch>
            <a:fillRect/>
          </a:stretch>
        </p:blipFill>
        <p:spPr>
          <a:xfrm>
            <a:off x="1139615" y="894785"/>
            <a:ext cx="6864770" cy="3548878"/>
          </a:xfrm>
          <a:prstGeom prst="rect">
            <a:avLst/>
          </a:prstGeom>
        </p:spPr>
      </p:pic>
    </p:spTree>
    <p:extLst>
      <p:ext uri="{BB962C8B-B14F-4D97-AF65-F5344CB8AC3E}">
        <p14:creationId xmlns:p14="http://schemas.microsoft.com/office/powerpoint/2010/main" val="2013061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7E91-8ACF-4C7E-BAC5-2901BCA2B3BE}"/>
              </a:ext>
            </a:extLst>
          </p:cNvPr>
          <p:cNvSpPr>
            <a:spLocks noGrp="1"/>
          </p:cNvSpPr>
          <p:nvPr>
            <p:ph type="title"/>
          </p:nvPr>
        </p:nvSpPr>
        <p:spPr/>
        <p:txBody>
          <a:bodyPr/>
          <a:lstStyle/>
          <a:p>
            <a:r>
              <a:rPr lang="en-US" dirty="0"/>
              <a:t>IP Sets (Slide 1 of 2)</a:t>
            </a:r>
          </a:p>
        </p:txBody>
      </p:sp>
      <p:sp>
        <p:nvSpPr>
          <p:cNvPr id="3" name="Text Placeholder 2">
            <a:extLst>
              <a:ext uri="{FF2B5EF4-FFF2-40B4-BE49-F238E27FC236}">
                <a16:creationId xmlns:a16="http://schemas.microsoft.com/office/drawing/2014/main" id="{2CB5D547-D009-482B-B18E-1DC636E83456}"/>
              </a:ext>
            </a:extLst>
          </p:cNvPr>
          <p:cNvSpPr>
            <a:spLocks noGrp="1"/>
          </p:cNvSpPr>
          <p:nvPr>
            <p:ph type="body" sz="quarter" idx="13"/>
          </p:nvPr>
        </p:nvSpPr>
        <p:spPr/>
        <p:txBody>
          <a:bodyPr/>
          <a:lstStyle/>
          <a:p>
            <a:r>
              <a:rPr lang="en-US" dirty="0"/>
              <a:t>Stored collections of network identifiers.</a:t>
            </a:r>
          </a:p>
        </p:txBody>
      </p:sp>
      <p:sp>
        <p:nvSpPr>
          <p:cNvPr id="4" name="Slide Number Placeholder 3">
            <a:extLst>
              <a:ext uri="{FF2B5EF4-FFF2-40B4-BE49-F238E27FC236}">
                <a16:creationId xmlns:a16="http://schemas.microsoft.com/office/drawing/2014/main" id="{8DAB5457-DAC5-4B94-B73B-592B3AA73990}"/>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
        <p:nvSpPr>
          <p:cNvPr id="5" name="Content Placeholder 4">
            <a:extLst>
              <a:ext uri="{FF2B5EF4-FFF2-40B4-BE49-F238E27FC236}">
                <a16:creationId xmlns:a16="http://schemas.microsoft.com/office/drawing/2014/main" id="{3CDE5404-CCD6-483B-B3F4-4F2D3FBB3705}"/>
              </a:ext>
            </a:extLst>
          </p:cNvPr>
          <p:cNvSpPr>
            <a:spLocks noGrp="1"/>
          </p:cNvSpPr>
          <p:nvPr>
            <p:ph idx="1"/>
          </p:nvPr>
        </p:nvSpPr>
        <p:spPr/>
        <p:txBody>
          <a:bodyPr/>
          <a:lstStyle/>
          <a:p>
            <a:r>
              <a:rPr lang="en-US" dirty="0"/>
              <a:t>IP addresses, ranges, MAC addresses, ports, interface names.</a:t>
            </a:r>
          </a:p>
          <a:p>
            <a:r>
              <a:rPr lang="en-US" dirty="0">
                <a:latin typeface="Cutive Mono" panose="020B0604020202020204" charset="0"/>
              </a:rPr>
              <a:t>iptables</a:t>
            </a:r>
            <a:r>
              <a:rPr lang="en-US" dirty="0"/>
              <a:t> can leverage IP sets for efficient rule matching.</a:t>
            </a:r>
          </a:p>
          <a:p>
            <a:r>
              <a:rPr lang="en-US" dirty="0"/>
              <a:t>Example: You want to drop traffic originating from several ranges.</a:t>
            </a:r>
          </a:p>
          <a:p>
            <a:pPr lvl="1"/>
            <a:r>
              <a:rPr lang="en-US" dirty="0"/>
              <a:t>Don't need to configure rules directly in iptables.</a:t>
            </a:r>
          </a:p>
          <a:p>
            <a:pPr lvl="1"/>
            <a:r>
              <a:rPr lang="en-US" dirty="0"/>
              <a:t>Create an IP set with ranges for iptables to reference.</a:t>
            </a:r>
          </a:p>
          <a:p>
            <a:r>
              <a:rPr lang="en-US" dirty="0"/>
              <a:t>Makes rule sets dynamic.</a:t>
            </a:r>
          </a:p>
        </p:txBody>
      </p:sp>
    </p:spTree>
    <p:extLst>
      <p:ext uri="{BB962C8B-B14F-4D97-AF65-F5344CB8AC3E}">
        <p14:creationId xmlns:p14="http://schemas.microsoft.com/office/powerpoint/2010/main" val="2358054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57B6B2-A897-4BF3-BEE9-8DDE36510ECE}"/>
              </a:ext>
            </a:extLst>
          </p:cNvPr>
          <p:cNvSpPr>
            <a:spLocks noGrp="1"/>
          </p:cNvSpPr>
          <p:nvPr>
            <p:ph type="title"/>
          </p:nvPr>
        </p:nvSpPr>
        <p:spPr/>
        <p:txBody>
          <a:bodyPr/>
          <a:lstStyle/>
          <a:p>
            <a:r>
              <a:rPr lang="en-US" dirty="0"/>
              <a:t>IP Sets (Slide 2 of 2)</a:t>
            </a:r>
          </a:p>
        </p:txBody>
      </p:sp>
      <p:sp>
        <p:nvSpPr>
          <p:cNvPr id="4" name="Slide Number Placeholder 3">
            <a:extLst>
              <a:ext uri="{FF2B5EF4-FFF2-40B4-BE49-F238E27FC236}">
                <a16:creationId xmlns:a16="http://schemas.microsoft.com/office/drawing/2014/main" id="{FE6AB28A-1E90-4FEA-B576-5DFBFA9D4AB1}"/>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
        <p:nvSpPr>
          <p:cNvPr id="7" name="Content Placeholder 6">
            <a:extLst>
              <a:ext uri="{FF2B5EF4-FFF2-40B4-BE49-F238E27FC236}">
                <a16:creationId xmlns:a16="http://schemas.microsoft.com/office/drawing/2014/main" id="{1509D14F-6A16-424B-9E0B-EF4A009CC775}"/>
              </a:ext>
            </a:extLst>
          </p:cNvPr>
          <p:cNvSpPr>
            <a:spLocks noGrp="1"/>
          </p:cNvSpPr>
          <p:nvPr>
            <p:ph idx="1"/>
          </p:nvPr>
        </p:nvSpPr>
        <p:spPr/>
        <p:txBody>
          <a:bodyPr/>
          <a:lstStyle/>
          <a:p>
            <a:r>
              <a:rPr lang="en-US" dirty="0"/>
              <a:t>Use </a:t>
            </a:r>
            <a:r>
              <a:rPr lang="en-US" dirty="0">
                <a:latin typeface="Cutive Mono" panose="020B0604020202020204" charset="0"/>
              </a:rPr>
              <a:t>ipset</a:t>
            </a:r>
            <a:r>
              <a:rPr lang="en-US" dirty="0"/>
              <a:t> command to create/modify sets:</a:t>
            </a:r>
          </a:p>
          <a:p>
            <a:pPr marL="342900" lvl="1" indent="0">
              <a:buNone/>
            </a:pPr>
            <a:r>
              <a:rPr lang="en-US" dirty="0">
                <a:latin typeface="Cutive Mono" panose="020B0604020202020204" charset="0"/>
              </a:rPr>
              <a:t>ipset create range_set hash:net</a:t>
            </a:r>
          </a:p>
          <a:p>
            <a:pPr lvl="1"/>
            <a:r>
              <a:rPr lang="en-US" dirty="0">
                <a:latin typeface="Cutive Mono" panose="020B0604020202020204" charset="0"/>
              </a:rPr>
              <a:t>range_set</a:t>
            </a:r>
            <a:r>
              <a:rPr lang="en-US" dirty="0"/>
              <a:t> is name.</a:t>
            </a:r>
          </a:p>
          <a:p>
            <a:pPr lvl="1"/>
            <a:r>
              <a:rPr lang="en-US" dirty="0">
                <a:latin typeface="Cutive Mono" panose="020B0604020202020204" charset="0"/>
              </a:rPr>
              <a:t>hash</a:t>
            </a:r>
            <a:r>
              <a:rPr lang="en-US" dirty="0"/>
              <a:t> is storage method.</a:t>
            </a:r>
          </a:p>
          <a:p>
            <a:pPr lvl="1"/>
            <a:r>
              <a:rPr lang="en-US" dirty="0">
                <a:latin typeface="Cutive Mono" panose="020B0604020202020204" charset="0"/>
              </a:rPr>
              <a:t>net</a:t>
            </a:r>
            <a:r>
              <a:rPr lang="en-US" dirty="0"/>
              <a:t> is data type.</a:t>
            </a:r>
          </a:p>
          <a:p>
            <a:r>
              <a:rPr lang="en-US" dirty="0"/>
              <a:t>Add ranges to set:</a:t>
            </a:r>
          </a:p>
          <a:p>
            <a:pPr marL="342900" lvl="1" indent="0">
              <a:buNone/>
            </a:pPr>
            <a:r>
              <a:rPr lang="en-US" dirty="0">
                <a:latin typeface="Cutive Mono" panose="020B0604020202020204" charset="0"/>
              </a:rPr>
              <a:t>ipset add range_set 178.137.87.0/24</a:t>
            </a:r>
          </a:p>
          <a:p>
            <a:pPr marL="342900" lvl="1" indent="0">
              <a:buNone/>
            </a:pPr>
            <a:r>
              <a:rPr lang="en-US" dirty="0">
                <a:latin typeface="Cutive Mono" panose="020B0604020202020204" charset="0"/>
              </a:rPr>
              <a:t>ipset add range_set 46.148.22.0/24</a:t>
            </a:r>
          </a:p>
          <a:p>
            <a:r>
              <a:rPr lang="en-US" dirty="0"/>
              <a:t>Add rule to </a:t>
            </a:r>
            <a:r>
              <a:rPr lang="en-US" dirty="0">
                <a:latin typeface="Cutive Mono" panose="020B0604020202020204" charset="0"/>
              </a:rPr>
              <a:t>iptables</a:t>
            </a:r>
            <a:r>
              <a:rPr lang="en-US" dirty="0"/>
              <a:t>:</a:t>
            </a:r>
          </a:p>
          <a:p>
            <a:pPr marL="342900" lvl="1" indent="0">
              <a:buNone/>
            </a:pPr>
            <a:r>
              <a:rPr lang="en-US" dirty="0">
                <a:latin typeface="Cutive Mono" panose="020B0604020202020204" charset="0"/>
              </a:rPr>
              <a:t>iptables -I INPUT -m set --match-set range_set src -j DROP</a:t>
            </a:r>
          </a:p>
        </p:txBody>
      </p:sp>
    </p:spTree>
    <p:extLst>
      <p:ext uri="{BB962C8B-B14F-4D97-AF65-F5344CB8AC3E}">
        <p14:creationId xmlns:p14="http://schemas.microsoft.com/office/powerpoint/2010/main" val="37371204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D33F-A806-4DD7-B20C-B956925A27D2}"/>
              </a:ext>
            </a:extLst>
          </p:cNvPr>
          <p:cNvSpPr>
            <a:spLocks noGrp="1"/>
          </p:cNvSpPr>
          <p:nvPr>
            <p:ph type="title"/>
          </p:nvPr>
        </p:nvSpPr>
        <p:spPr/>
        <p:txBody>
          <a:bodyPr/>
          <a:lstStyle/>
          <a:p>
            <a:r>
              <a:rPr lang="en-US" dirty="0"/>
              <a:t>Firewall Configuration for Applications</a:t>
            </a:r>
          </a:p>
        </p:txBody>
      </p:sp>
      <p:sp>
        <p:nvSpPr>
          <p:cNvPr id="3" name="Slide Number Placeholder 2">
            <a:extLst>
              <a:ext uri="{FF2B5EF4-FFF2-40B4-BE49-F238E27FC236}">
                <a16:creationId xmlns:a16="http://schemas.microsoft.com/office/drawing/2014/main" id="{E08BFAA5-350D-488F-AC44-5507A373A38E}"/>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
        <p:nvSpPr>
          <p:cNvPr id="4" name="Content Placeholder 3">
            <a:extLst>
              <a:ext uri="{FF2B5EF4-FFF2-40B4-BE49-F238E27FC236}">
                <a16:creationId xmlns:a16="http://schemas.microsoft.com/office/drawing/2014/main" id="{1AAB2451-D43B-4850-BB8C-5BAAB60CEBB1}"/>
              </a:ext>
            </a:extLst>
          </p:cNvPr>
          <p:cNvSpPr>
            <a:spLocks noGrp="1"/>
          </p:cNvSpPr>
          <p:nvPr>
            <p:ph idx="1"/>
          </p:nvPr>
        </p:nvSpPr>
        <p:spPr/>
        <p:txBody>
          <a:bodyPr/>
          <a:lstStyle/>
          <a:p>
            <a:r>
              <a:rPr lang="en-US" dirty="0"/>
              <a:t>Network apps require ports.</a:t>
            </a:r>
          </a:p>
          <a:p>
            <a:r>
              <a:rPr lang="en-US" dirty="0"/>
              <a:t>Custom apps may not have a standardized port.</a:t>
            </a:r>
          </a:p>
          <a:p>
            <a:r>
              <a:rPr lang="en-US" dirty="0"/>
              <a:t>Associate app with custom port in </a:t>
            </a:r>
            <a:r>
              <a:rPr lang="en-US" dirty="0">
                <a:latin typeface="Cutive Mono" panose="020B0604020202020204" charset="0"/>
              </a:rPr>
              <a:t>/etc/services</a:t>
            </a:r>
          </a:p>
          <a:p>
            <a:pPr marL="342900" lvl="1" indent="0">
              <a:buNone/>
            </a:pPr>
            <a:r>
              <a:rPr lang="en-US" dirty="0">
                <a:latin typeface="Cutive Mono" panose="020B0604020202020204" charset="0"/>
              </a:rPr>
              <a:t>my-app 55111/tcp # My custom app</a:t>
            </a:r>
          </a:p>
          <a:p>
            <a:pPr lvl="1"/>
            <a:r>
              <a:rPr lang="en-US" dirty="0"/>
              <a:t>Will bind my-app to port 55111 and listen on that port.</a:t>
            </a:r>
          </a:p>
          <a:p>
            <a:r>
              <a:rPr lang="en-US" dirty="0"/>
              <a:t>Configure firewall to allow traffic using that port.</a:t>
            </a:r>
          </a:p>
        </p:txBody>
      </p:sp>
    </p:spTree>
    <p:extLst>
      <p:ext uri="{BB962C8B-B14F-4D97-AF65-F5344CB8AC3E}">
        <p14:creationId xmlns:p14="http://schemas.microsoft.com/office/powerpoint/2010/main" val="245395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0B13-53AE-4936-81B8-10805E26BDB0}"/>
              </a:ext>
            </a:extLst>
          </p:cNvPr>
          <p:cNvSpPr>
            <a:spLocks noGrp="1"/>
          </p:cNvSpPr>
          <p:nvPr>
            <p:ph type="title"/>
          </p:nvPr>
        </p:nvSpPr>
        <p:spPr/>
        <p:txBody>
          <a:bodyPr/>
          <a:lstStyle/>
          <a:p>
            <a:r>
              <a:rPr lang="en-US" dirty="0"/>
              <a:t>Firewall Troubleshooting</a:t>
            </a:r>
          </a:p>
        </p:txBody>
      </p:sp>
      <p:sp>
        <p:nvSpPr>
          <p:cNvPr id="3" name="Slide Number Placeholder 2">
            <a:extLst>
              <a:ext uri="{FF2B5EF4-FFF2-40B4-BE49-F238E27FC236}">
                <a16:creationId xmlns:a16="http://schemas.microsoft.com/office/drawing/2014/main" id="{3D90F207-BC8F-4296-A5F2-7D90E6256D34}"/>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
        <p:nvSpPr>
          <p:cNvPr id="4" name="Content Placeholder 3">
            <a:extLst>
              <a:ext uri="{FF2B5EF4-FFF2-40B4-BE49-F238E27FC236}">
                <a16:creationId xmlns:a16="http://schemas.microsoft.com/office/drawing/2014/main" id="{96CDDC27-3B50-4350-B0F6-49E716549771}"/>
              </a:ext>
            </a:extLst>
          </p:cNvPr>
          <p:cNvSpPr>
            <a:spLocks noGrp="1"/>
          </p:cNvSpPr>
          <p:nvPr>
            <p:ph idx="1"/>
          </p:nvPr>
        </p:nvSpPr>
        <p:spPr/>
        <p:txBody>
          <a:bodyPr/>
          <a:lstStyle/>
          <a:p>
            <a:r>
              <a:rPr lang="en-US" dirty="0"/>
              <a:t>Common problem: Firewall blocks traffic it shouldn't.</a:t>
            </a:r>
          </a:p>
        </p:txBody>
      </p:sp>
      <p:graphicFrame>
        <p:nvGraphicFramePr>
          <p:cNvPr id="5" name="Group 23">
            <a:extLst>
              <a:ext uri="{FF2B5EF4-FFF2-40B4-BE49-F238E27FC236}">
                <a16:creationId xmlns:a16="http://schemas.microsoft.com/office/drawing/2014/main" id="{C8CA1842-1100-45C9-95EE-8946C8954214}"/>
              </a:ext>
            </a:extLst>
          </p:cNvPr>
          <p:cNvGraphicFramePr>
            <a:graphicFrameLocks noGrp="1"/>
          </p:cNvGraphicFramePr>
          <p:nvPr>
            <p:extLst>
              <p:ext uri="{D42A27DB-BD31-4B8C-83A1-F6EECF244321}">
                <p14:modId xmlns:p14="http://schemas.microsoft.com/office/powerpoint/2010/main" val="885030217"/>
              </p:ext>
            </p:extLst>
          </p:nvPr>
        </p:nvGraphicFramePr>
        <p:xfrm>
          <a:off x="950210" y="1624930"/>
          <a:ext cx="7239000" cy="2278424"/>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Cause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Solution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Blocked ports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Check firewall rule set for overt port blocking for outgoing traffic.</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Create explicit allow rule for incoming traffic (default deny).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Blocked protocols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Ensure port is allowed on correct transport protocol (TCP/UDP).</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Ensure app-layer firewalls aren't blocking app-layer protocols (HTTP, FTP,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Restrictive ACLs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Consider that overly granular filtering might be unnecessary.</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Configure ACL rules to be straightforward.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Don't write a granular rule for every possible scenario.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1589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553D-0A3C-4540-9628-85AA2A53DDE1}"/>
              </a:ext>
            </a:extLst>
          </p:cNvPr>
          <p:cNvSpPr>
            <a:spLocks noGrp="1"/>
          </p:cNvSpPr>
          <p:nvPr>
            <p:ph type="title"/>
          </p:nvPr>
        </p:nvSpPr>
        <p:spPr/>
        <p:txBody>
          <a:bodyPr/>
          <a:lstStyle/>
          <a:p>
            <a:r>
              <a:rPr lang="en-US" dirty="0"/>
              <a:t>IPSs (Slide 1 of 2)</a:t>
            </a:r>
          </a:p>
        </p:txBody>
      </p:sp>
      <p:sp>
        <p:nvSpPr>
          <p:cNvPr id="6" name="Text Placeholder 5">
            <a:extLst>
              <a:ext uri="{FF2B5EF4-FFF2-40B4-BE49-F238E27FC236}">
                <a16:creationId xmlns:a16="http://schemas.microsoft.com/office/drawing/2014/main" id="{38328977-01E9-4EBE-BCC9-569B2F6D74D8}"/>
              </a:ext>
            </a:extLst>
          </p:cNvPr>
          <p:cNvSpPr>
            <a:spLocks noGrp="1"/>
          </p:cNvSpPr>
          <p:nvPr>
            <p:ph type="body" sz="quarter" idx="13"/>
          </p:nvPr>
        </p:nvSpPr>
        <p:spPr/>
        <p:txBody>
          <a:bodyPr/>
          <a:lstStyle/>
          <a:p>
            <a:r>
              <a:rPr lang="en-US" dirty="0"/>
              <a:t>A security appliance that monitors and evaluates a system for signs of attacks in progress, and can actively block traffic.</a:t>
            </a:r>
          </a:p>
        </p:txBody>
      </p:sp>
      <p:sp>
        <p:nvSpPr>
          <p:cNvPr id="3" name="Slide Number Placeholder 2">
            <a:extLst>
              <a:ext uri="{FF2B5EF4-FFF2-40B4-BE49-F238E27FC236}">
                <a16:creationId xmlns:a16="http://schemas.microsoft.com/office/drawing/2014/main" id="{BAC3D4C2-B5E8-497E-9942-51D442AACBB9}"/>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
        <p:nvSpPr>
          <p:cNvPr id="5" name="Content Placeholder 4">
            <a:extLst>
              <a:ext uri="{FF2B5EF4-FFF2-40B4-BE49-F238E27FC236}">
                <a16:creationId xmlns:a16="http://schemas.microsoft.com/office/drawing/2014/main" id="{0D0BFEE4-DF4C-4D05-8507-20C5C8745D7F}"/>
              </a:ext>
            </a:extLst>
          </p:cNvPr>
          <p:cNvSpPr>
            <a:spLocks noGrp="1"/>
          </p:cNvSpPr>
          <p:nvPr>
            <p:ph idx="1"/>
          </p:nvPr>
        </p:nvSpPr>
        <p:spPr/>
        <p:txBody>
          <a:bodyPr/>
          <a:lstStyle/>
          <a:p>
            <a:r>
              <a:rPr lang="en-US" dirty="0"/>
              <a:t>Similar to firewalls.</a:t>
            </a:r>
          </a:p>
          <a:p>
            <a:pPr lvl="1"/>
            <a:r>
              <a:rPr lang="en-US" dirty="0"/>
              <a:t>Both stop unwanted traffic from entering network.</a:t>
            </a:r>
          </a:p>
          <a:p>
            <a:r>
              <a:rPr lang="en-US" dirty="0"/>
              <a:t>Key differences:</a:t>
            </a:r>
          </a:p>
          <a:p>
            <a:pPr lvl="1"/>
            <a:r>
              <a:rPr lang="en-US" dirty="0"/>
              <a:t>Firewalls trigger on predefined rules; IPSs monitor for anomalous behavior.</a:t>
            </a:r>
          </a:p>
          <a:p>
            <a:pPr lvl="1"/>
            <a:r>
              <a:rPr lang="en-US" dirty="0"/>
              <a:t>Firewalls are first layer of defense; IPSs are second layer.</a:t>
            </a:r>
          </a:p>
          <a:p>
            <a:pPr lvl="1"/>
            <a:r>
              <a:rPr lang="en-US" dirty="0"/>
              <a:t>Firewalls apply to incoming/outgoing traffic; IPSs apply to incoming.</a:t>
            </a:r>
          </a:p>
        </p:txBody>
      </p:sp>
    </p:spTree>
    <p:extLst>
      <p:ext uri="{BB962C8B-B14F-4D97-AF65-F5344CB8AC3E}">
        <p14:creationId xmlns:p14="http://schemas.microsoft.com/office/powerpoint/2010/main" val="109024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3117-19EA-2E40-82C1-BFFA1DF84544}"/>
              </a:ext>
            </a:extLst>
          </p:cNvPr>
          <p:cNvSpPr>
            <a:spLocks noGrp="1"/>
          </p:cNvSpPr>
          <p:nvPr>
            <p:ph type="title"/>
          </p:nvPr>
        </p:nvSpPr>
        <p:spPr/>
        <p:txBody>
          <a:bodyPr/>
          <a:lstStyle/>
          <a:p>
            <a:r>
              <a:rPr lang="en-US" dirty="0"/>
              <a:t>IPSs (Slide 2 of 2)</a:t>
            </a:r>
          </a:p>
        </p:txBody>
      </p:sp>
      <p:sp>
        <p:nvSpPr>
          <p:cNvPr id="3" name="Slide Number Placeholder 2">
            <a:extLst>
              <a:ext uri="{FF2B5EF4-FFF2-40B4-BE49-F238E27FC236}">
                <a16:creationId xmlns:a16="http://schemas.microsoft.com/office/drawing/2014/main" id="{AEE78611-8101-1C4D-9BD1-1B9C7AFF1B74}"/>
              </a:ext>
            </a:extLst>
          </p:cNvPr>
          <p:cNvSpPr>
            <a:spLocks noGrp="1"/>
          </p:cNvSpPr>
          <p:nvPr>
            <p:ph type="sldNum" sz="quarter" idx="4"/>
          </p:nvPr>
        </p:nvSpPr>
        <p:spPr/>
        <p:txBody>
          <a:bodyPr/>
          <a:lstStyle/>
          <a:p>
            <a:fld id="{2066355A-084C-D24E-9AD2-7E4FC41EA627}" type="slidenum">
              <a:rPr lang="en-US" smtClean="0"/>
              <a:pPr/>
              <a:t>96</a:t>
            </a:fld>
            <a:endParaRPr lang="en-US" dirty="0"/>
          </a:p>
        </p:txBody>
      </p:sp>
      <p:pic>
        <p:nvPicPr>
          <p:cNvPr id="5" name="Picture 4">
            <a:extLst>
              <a:ext uri="{FF2B5EF4-FFF2-40B4-BE49-F238E27FC236}">
                <a16:creationId xmlns:a16="http://schemas.microsoft.com/office/drawing/2014/main" id="{B8850A6D-AE17-4B71-AE0D-4E236DC22872}"/>
              </a:ext>
            </a:extLst>
          </p:cNvPr>
          <p:cNvPicPr>
            <a:picLocks noChangeAspect="1"/>
          </p:cNvPicPr>
          <p:nvPr/>
        </p:nvPicPr>
        <p:blipFill>
          <a:blip r:embed="rId2"/>
          <a:stretch>
            <a:fillRect/>
          </a:stretch>
        </p:blipFill>
        <p:spPr>
          <a:xfrm>
            <a:off x="1035797" y="909143"/>
            <a:ext cx="7072406" cy="3478373"/>
          </a:xfrm>
          <a:prstGeom prst="rect">
            <a:avLst/>
          </a:prstGeom>
        </p:spPr>
      </p:pic>
    </p:spTree>
    <p:extLst>
      <p:ext uri="{BB962C8B-B14F-4D97-AF65-F5344CB8AC3E}">
        <p14:creationId xmlns:p14="http://schemas.microsoft.com/office/powerpoint/2010/main" val="1009043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1D88-3F0C-45B3-93DA-CB540C6CAAE1}"/>
              </a:ext>
            </a:extLst>
          </p:cNvPr>
          <p:cNvSpPr>
            <a:spLocks noGrp="1"/>
          </p:cNvSpPr>
          <p:nvPr>
            <p:ph type="title"/>
          </p:nvPr>
        </p:nvSpPr>
        <p:spPr/>
        <p:txBody>
          <a:bodyPr/>
          <a:lstStyle/>
          <a:p>
            <a:r>
              <a:rPr lang="en-US" dirty="0"/>
              <a:t>DenyHosts and Fail2ban</a:t>
            </a:r>
          </a:p>
        </p:txBody>
      </p:sp>
      <p:sp>
        <p:nvSpPr>
          <p:cNvPr id="3" name="Slide Number Placeholder 2">
            <a:extLst>
              <a:ext uri="{FF2B5EF4-FFF2-40B4-BE49-F238E27FC236}">
                <a16:creationId xmlns:a16="http://schemas.microsoft.com/office/drawing/2014/main" id="{67B886BD-A01F-478C-B719-979923DE894C}"/>
              </a:ext>
            </a:extLst>
          </p:cNvPr>
          <p:cNvSpPr>
            <a:spLocks noGrp="1"/>
          </p:cNvSpPr>
          <p:nvPr>
            <p:ph type="sldNum" sz="quarter" idx="4"/>
          </p:nvPr>
        </p:nvSpPr>
        <p:spPr/>
        <p:txBody>
          <a:bodyPr/>
          <a:lstStyle/>
          <a:p>
            <a:fld id="{2066355A-084C-D24E-9AD2-7E4FC41EA627}" type="slidenum">
              <a:rPr lang="en-US" smtClean="0"/>
              <a:pPr/>
              <a:t>97</a:t>
            </a:fld>
            <a:endParaRPr lang="en-US" dirty="0"/>
          </a:p>
        </p:txBody>
      </p:sp>
      <p:sp>
        <p:nvSpPr>
          <p:cNvPr id="4" name="Content Placeholder 3">
            <a:extLst>
              <a:ext uri="{FF2B5EF4-FFF2-40B4-BE49-F238E27FC236}">
                <a16:creationId xmlns:a16="http://schemas.microsoft.com/office/drawing/2014/main" id="{1D7CED9F-3DB9-4820-8625-2EFFEEF68360}"/>
              </a:ext>
            </a:extLst>
          </p:cNvPr>
          <p:cNvSpPr>
            <a:spLocks noGrp="1"/>
          </p:cNvSpPr>
          <p:nvPr>
            <p:ph idx="1"/>
          </p:nvPr>
        </p:nvSpPr>
        <p:spPr/>
        <p:txBody>
          <a:bodyPr/>
          <a:lstStyle/>
          <a:p>
            <a:r>
              <a:rPr lang="en-US" dirty="0"/>
              <a:t>IPS solutions that monitor log files for anomalies.</a:t>
            </a:r>
          </a:p>
          <a:p>
            <a:r>
              <a:rPr lang="en-US" dirty="0"/>
              <a:t>DenyHosts:</a:t>
            </a:r>
          </a:p>
          <a:p>
            <a:pPr lvl="1"/>
            <a:r>
              <a:rPr lang="en-US" dirty="0"/>
              <a:t>Protects SSH servers from brute force attacks.</a:t>
            </a:r>
          </a:p>
          <a:p>
            <a:pPr lvl="1"/>
            <a:r>
              <a:rPr lang="en-US" dirty="0"/>
              <a:t>User attempts to repeatedly log in with different credentials.</a:t>
            </a:r>
          </a:p>
          <a:p>
            <a:pPr lvl="1"/>
            <a:r>
              <a:rPr lang="en-US" dirty="0"/>
              <a:t>Monitors authentication log for failed logins.</a:t>
            </a:r>
          </a:p>
          <a:p>
            <a:pPr lvl="1"/>
            <a:r>
              <a:rPr lang="en-US" dirty="0"/>
              <a:t>Multiple failures from same source IP will trigger block.</a:t>
            </a:r>
          </a:p>
          <a:p>
            <a:pPr lvl="1"/>
            <a:r>
              <a:rPr lang="en-US" dirty="0"/>
              <a:t>No IPv6 support.</a:t>
            </a:r>
          </a:p>
          <a:p>
            <a:r>
              <a:rPr lang="en-US" dirty="0"/>
              <a:t>Fail2ban:</a:t>
            </a:r>
          </a:p>
          <a:p>
            <a:pPr lvl="1"/>
            <a:r>
              <a:rPr lang="en-US" dirty="0"/>
              <a:t>Protects any service from brute force attacks.</a:t>
            </a:r>
          </a:p>
          <a:p>
            <a:pPr lvl="1"/>
            <a:r>
              <a:rPr lang="en-US" dirty="0"/>
              <a:t>Leverages Netfilter and </a:t>
            </a:r>
            <a:r>
              <a:rPr lang="en-US" dirty="0">
                <a:latin typeface="Cutive Mono" panose="020B0604020202020204" charset="0"/>
              </a:rPr>
              <a:t>iptables</a:t>
            </a:r>
          </a:p>
          <a:p>
            <a:pPr lvl="1"/>
            <a:r>
              <a:rPr lang="en-US" dirty="0"/>
              <a:t>Can update firewall rules.</a:t>
            </a:r>
          </a:p>
          <a:p>
            <a:pPr lvl="1"/>
            <a:r>
              <a:rPr lang="en-US" dirty="0"/>
              <a:t>Supports IPv4 and IPv6.</a:t>
            </a:r>
          </a:p>
        </p:txBody>
      </p:sp>
    </p:spTree>
    <p:extLst>
      <p:ext uri="{BB962C8B-B14F-4D97-AF65-F5344CB8AC3E}">
        <p14:creationId xmlns:p14="http://schemas.microsoft.com/office/powerpoint/2010/main" val="13381909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CB3F877-3C70-4176-92A8-F39EF17CA98A}"/>
              </a:ext>
            </a:extLst>
          </p:cNvPr>
          <p:cNvSpPr>
            <a:spLocks noGrp="1"/>
          </p:cNvSpPr>
          <p:nvPr>
            <p:ph type="body" sz="quarter" idx="13"/>
          </p:nvPr>
        </p:nvSpPr>
        <p:spPr/>
        <p:txBody>
          <a:bodyPr/>
          <a:lstStyle/>
          <a:p>
            <a:r>
              <a:rPr lang="en-US" dirty="0"/>
              <a:t>Discussing Firewalls</a:t>
            </a:r>
          </a:p>
        </p:txBody>
      </p:sp>
      <p:sp>
        <p:nvSpPr>
          <p:cNvPr id="3" name="Slide Number Placeholder 2">
            <a:extLst>
              <a:ext uri="{FF2B5EF4-FFF2-40B4-BE49-F238E27FC236}">
                <a16:creationId xmlns:a16="http://schemas.microsoft.com/office/drawing/2014/main" id="{60ECA53B-A9C3-4E75-B6A9-FEC728B497D9}"/>
              </a:ext>
            </a:extLst>
          </p:cNvPr>
          <p:cNvSpPr>
            <a:spLocks noGrp="1"/>
          </p:cNvSpPr>
          <p:nvPr>
            <p:ph type="sldNum" sz="quarter" idx="4"/>
          </p:nvPr>
        </p:nvSpPr>
        <p:spPr/>
        <p:txBody>
          <a:bodyPr/>
          <a:lstStyle/>
          <a:p>
            <a:fld id="{2066355A-084C-D24E-9AD2-7E4FC41EA627}" type="slidenum">
              <a:rPr lang="en-US" smtClean="0"/>
              <a:pPr/>
              <a:t>98</a:t>
            </a:fld>
            <a:endParaRPr lang="en-US" dirty="0"/>
          </a:p>
        </p:txBody>
      </p:sp>
    </p:spTree>
    <p:extLst>
      <p:ext uri="{BB962C8B-B14F-4D97-AF65-F5344CB8AC3E}">
        <p14:creationId xmlns:p14="http://schemas.microsoft.com/office/powerpoint/2010/main" val="1752740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3FDDBA-953F-3640-81B2-BF9884771129}"/>
              </a:ext>
            </a:extLst>
          </p:cNvPr>
          <p:cNvSpPr>
            <a:spLocks noGrp="1"/>
          </p:cNvSpPr>
          <p:nvPr>
            <p:ph idx="1"/>
          </p:nvPr>
        </p:nvSpPr>
        <p:spPr/>
        <p:txBody>
          <a:bodyPr/>
          <a:lstStyle/>
          <a:p>
            <a:r>
              <a:rPr lang="en-US" b="1" dirty="0"/>
              <a:t>What type of firewall examines network packets in isolation, rather than in the context of other packets in a transmission?</a:t>
            </a:r>
          </a:p>
          <a:p>
            <a:endParaRPr lang="en-US" b="1" dirty="0"/>
          </a:p>
          <a:p>
            <a:r>
              <a:rPr lang="en-US" b="1" dirty="0"/>
              <a:t>ANSWER:</a:t>
            </a:r>
          </a:p>
          <a:p>
            <a:pPr lvl="1"/>
            <a:r>
              <a:rPr lang="en-US" dirty="0"/>
              <a:t>Stateless (packet filtering)</a:t>
            </a:r>
          </a:p>
          <a:p>
            <a:endParaRPr lang="en-US" dirty="0"/>
          </a:p>
        </p:txBody>
      </p:sp>
      <p:sp>
        <p:nvSpPr>
          <p:cNvPr id="3" name="Title 2">
            <a:extLst>
              <a:ext uri="{FF2B5EF4-FFF2-40B4-BE49-F238E27FC236}">
                <a16:creationId xmlns:a16="http://schemas.microsoft.com/office/drawing/2014/main" id="{2B39D3FA-BE2D-4743-8C05-5607CCA3BDB0}"/>
              </a:ext>
            </a:extLst>
          </p:cNvPr>
          <p:cNvSpPr>
            <a:spLocks noGrp="1"/>
          </p:cNvSpPr>
          <p:nvPr>
            <p:ph type="title"/>
          </p:nvPr>
        </p:nvSpPr>
        <p:spPr/>
        <p:txBody>
          <a:bodyPr/>
          <a:lstStyle/>
          <a:p>
            <a:r>
              <a:rPr lang="en-US" dirty="0"/>
              <a:t>Activity 12-7: Discussing Firewalls</a:t>
            </a:r>
          </a:p>
        </p:txBody>
      </p:sp>
      <p:sp>
        <p:nvSpPr>
          <p:cNvPr id="4" name="Slide Number Placeholder 3">
            <a:extLst>
              <a:ext uri="{FF2B5EF4-FFF2-40B4-BE49-F238E27FC236}">
                <a16:creationId xmlns:a16="http://schemas.microsoft.com/office/drawing/2014/main" id="{ED939296-DD02-CB4F-9038-2A7B99AD2D44}"/>
              </a:ext>
            </a:extLst>
          </p:cNvPr>
          <p:cNvSpPr>
            <a:spLocks noGrp="1"/>
          </p:cNvSpPr>
          <p:nvPr>
            <p:ph type="sldNum" sz="quarter" idx="4"/>
          </p:nvPr>
        </p:nvSpPr>
        <p:spPr/>
        <p:txBody>
          <a:bodyPr/>
          <a:lstStyle/>
          <a:p>
            <a:fld id="{2066355A-084C-D24E-9AD2-7E4FC41EA627}" type="slidenum">
              <a:rPr lang="en-US" smtClean="0"/>
              <a:pPr/>
              <a:t>99</a:t>
            </a:fld>
            <a:endParaRPr lang="en-US" dirty="0"/>
          </a:p>
        </p:txBody>
      </p:sp>
    </p:spTree>
    <p:extLst>
      <p:ext uri="{BB962C8B-B14F-4D97-AF65-F5344CB8AC3E}">
        <p14:creationId xmlns:p14="http://schemas.microsoft.com/office/powerpoint/2010/main" val="287895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24A931-AE87-4F29-A416-ABC40CE7E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ED6092-1374-4375-B68E-96D6A4F73996}">
  <ds:schemaRefs>
    <ds:schemaRef ds:uri="http://schemas.microsoft.com/sharepoint/v3/contenttype/forms"/>
  </ds:schemaRefs>
</ds:datastoreItem>
</file>

<file path=customXml/itemProps3.xml><?xml version="1.0" encoding="utf-8"?>
<ds:datastoreItem xmlns:ds="http://schemas.openxmlformats.org/officeDocument/2006/customXml" ds:itemID="{0ADD16B7-18C2-4E16-BAED-6422AF73ED3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3182</TotalTime>
  <Words>8976</Words>
  <Application>Microsoft Macintosh PowerPoint</Application>
  <PresentationFormat>On-screen Show (16:9)</PresentationFormat>
  <Paragraphs>1312</Paragraphs>
  <Slides>159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159</vt:i4>
      </vt:variant>
    </vt:vector>
  </HeadingPairs>
  <TitlesOfParts>
    <vt:vector size="166" baseType="lpstr">
      <vt:lpstr>Arial</vt:lpstr>
      <vt:lpstr>Open Sans SemiBold</vt:lpstr>
      <vt:lpstr>Roboto Mono</vt:lpstr>
      <vt:lpstr>Cutive Mono</vt:lpstr>
      <vt:lpstr>Open Sans</vt:lpstr>
      <vt:lpstr>Calibri</vt:lpstr>
      <vt:lpstr>2_LO-CompTIA</vt:lpstr>
      <vt:lpstr>Securing Linux Systems</vt:lpstr>
      <vt:lpstr>Topic A: Implement Cybersecurity Best Practices</vt:lpstr>
      <vt:lpstr>Cybersecurity</vt:lpstr>
      <vt:lpstr>The CIA Triad</vt:lpstr>
      <vt:lpstr>Authentication Methods</vt:lpstr>
      <vt:lpstr>Multi-Factor Authentication (Slide 1 of 2)</vt:lpstr>
      <vt:lpstr>Multi-Factor Authentication (Slide 2 of 2)</vt:lpstr>
      <vt:lpstr>Privilege Escalation</vt:lpstr>
      <vt:lpstr>chroot Jail (Slide 1 of 2)</vt:lpstr>
      <vt:lpstr>chroot Jail (Slide 2 of 2)</vt:lpstr>
      <vt:lpstr>Encryption (Slide 1 of 2)</vt:lpstr>
      <vt:lpstr>Encryption (Slide 2 of 2)</vt:lpstr>
      <vt:lpstr>LUKS</vt:lpstr>
      <vt:lpstr>The cryptsetup Command (Slide 1 of 2)</vt:lpstr>
      <vt:lpstr>The cryptsetup Command (Slide 2 of 2)</vt:lpstr>
      <vt:lpstr>Hashing (Slide 1 of 2)</vt:lpstr>
      <vt:lpstr>Hashing (Slide 2 of 2)</vt:lpstr>
      <vt:lpstr>Networking Security Best Practices</vt:lpstr>
      <vt:lpstr>User Access Security Best Practices</vt:lpstr>
      <vt:lpstr>Additional Security Best Practices</vt:lpstr>
      <vt:lpstr>Guidelines for Implementing Cybersecurity Best Practices</vt:lpstr>
      <vt:lpstr>PowerPoint Presentation</vt:lpstr>
      <vt:lpstr>Activity 12-1 Discussing Cybersecurity Best Practices</vt:lpstr>
      <vt:lpstr>Activity 12-1 Discussing Cybersecurity Best Practices</vt:lpstr>
      <vt:lpstr>Activity 12-1 Discussing Cybersecurity Best Practices</vt:lpstr>
      <vt:lpstr>Activity 12-1 Discussing Cybersecurity Best Practices</vt:lpstr>
      <vt:lpstr>Activity 12-1 Discussing Cybersecurity Best Practices</vt:lpstr>
      <vt:lpstr>Activity: Encrypting a Volume</vt:lpstr>
      <vt:lpstr>Topic B: Implement Identity and Access Management Methods</vt:lpstr>
      <vt:lpstr>Identity and Access Management</vt:lpstr>
      <vt:lpstr>SSH Authentication (Slide 1 of 2)</vt:lpstr>
      <vt:lpstr>SSH Authentication (Slide 2 of 2)</vt:lpstr>
      <vt:lpstr>SSH Authentication Files in Linux</vt:lpstr>
      <vt:lpstr>SSH Key Commands (Slide 1 of 2)</vt:lpstr>
      <vt:lpstr>SSH Key Commands (Slide 2 of 2)</vt:lpstr>
      <vt:lpstr>The sshd_config File</vt:lpstr>
      <vt:lpstr>PAM</vt:lpstr>
      <vt:lpstr>PAM Configuration (Slide 1 of 2)</vt:lpstr>
      <vt:lpstr>PAM Configuration (Slide 2 of 2)</vt:lpstr>
      <vt:lpstr>TTY Security</vt:lpstr>
      <vt:lpstr>PKI</vt:lpstr>
      <vt:lpstr>PKI Components (Slide 1 of 2)</vt:lpstr>
      <vt:lpstr>PKI Components (Slide 2 of 2)</vt:lpstr>
      <vt:lpstr>OpenSSL</vt:lpstr>
      <vt:lpstr>VPNs and IPSec (Slide 1 of 2)</vt:lpstr>
      <vt:lpstr>VPNs and IPSec (Slide 2 of 2)</vt:lpstr>
      <vt:lpstr>VPNs and SSL/TLS</vt:lpstr>
      <vt:lpstr>Access and Authentication Troubleshooting</vt:lpstr>
      <vt:lpstr>PowerPoint Presentation</vt:lpstr>
      <vt:lpstr>Activity 12-3: Discussing IAM Methods</vt:lpstr>
      <vt:lpstr>Activity 12-3: Discussing IAM Methods</vt:lpstr>
      <vt:lpstr>Activity 12-3: Discussing IAM Methods</vt:lpstr>
      <vt:lpstr>Activity 12-3: Discussing IAM Methods</vt:lpstr>
      <vt:lpstr>Activity 12-3: Discussing IAM Methods</vt:lpstr>
      <vt:lpstr>Activity: Configuring SSH Authentication Using a Key Pair</vt:lpstr>
      <vt:lpstr>Context-Based Permissions</vt:lpstr>
      <vt:lpstr>Topic C: Configure SELinux or AppArmor</vt:lpstr>
      <vt:lpstr>MAC</vt:lpstr>
      <vt:lpstr>SELinux</vt:lpstr>
      <vt:lpstr>SELinux Contexts (Slide 1 of 2)</vt:lpstr>
      <vt:lpstr>SELinux Contexts (Slide 2 of 2)</vt:lpstr>
      <vt:lpstr>SELinux Modes</vt:lpstr>
      <vt:lpstr>SELinux Policies</vt:lpstr>
      <vt:lpstr>SELinux Commands (Slide 1 of 2)</vt:lpstr>
      <vt:lpstr>SELinux Commands (Slide 2 of 2)</vt:lpstr>
      <vt:lpstr>SELinux Violations</vt:lpstr>
      <vt:lpstr>AppArmor</vt:lpstr>
      <vt:lpstr>AppArmor Profiles</vt:lpstr>
      <vt:lpstr>AppArmor Commands</vt:lpstr>
      <vt:lpstr>PowerPoint Presentation</vt:lpstr>
      <vt:lpstr>Activity 12-5: Discussing SELinux and AppArmor</vt:lpstr>
      <vt:lpstr>Activity 12-5: Discussing SELinux and AppArmor</vt:lpstr>
      <vt:lpstr>Activity 12-5: Discussing SELinux and AppArmor</vt:lpstr>
      <vt:lpstr>Activity 12-5: Discussing SELinux and AppArmor</vt:lpstr>
      <vt:lpstr>Activity 12-5: Discussing SELinux and AppArmor</vt:lpstr>
      <vt:lpstr>Activity: Configuring SELinux</vt:lpstr>
      <vt:lpstr>Topic D: Configure Firewalls</vt:lpstr>
      <vt:lpstr>Firewall (Slide 1 of 2)</vt:lpstr>
      <vt:lpstr>Firewall (Slide 2 of 2)</vt:lpstr>
      <vt:lpstr>ACL Features</vt:lpstr>
      <vt:lpstr>The iptables Tool (Slide 1 of 2)</vt:lpstr>
      <vt:lpstr>The iptables Tool (Slide 2 of 2)</vt:lpstr>
      <vt:lpstr>UFW</vt:lpstr>
      <vt:lpstr>The firewalld Service</vt:lpstr>
      <vt:lpstr>The firewall-cmd Command (Slide 1 of 2)</vt:lpstr>
      <vt:lpstr>The firewall-cmd Command (Slide 2 of 2)</vt:lpstr>
      <vt:lpstr>firewall-cmd Command Examples</vt:lpstr>
      <vt:lpstr>Netfilter</vt:lpstr>
      <vt:lpstr>IP Forwarding (Slide 1 of 2)</vt:lpstr>
      <vt:lpstr>IP Forwarding (Slide 2 of 2)</vt:lpstr>
      <vt:lpstr>IP Sets (Slide 1 of 2)</vt:lpstr>
      <vt:lpstr>IP Sets (Slide 2 of 2)</vt:lpstr>
      <vt:lpstr>Firewall Configuration for Applications</vt:lpstr>
      <vt:lpstr>Firewall Troubleshooting</vt:lpstr>
      <vt:lpstr>IPSs (Slide 1 of 2)</vt:lpstr>
      <vt:lpstr>IPSs (Slide 2 of 2)</vt:lpstr>
      <vt:lpstr>DenyHosts and Fail2ban</vt:lpstr>
      <vt:lpstr>PowerPoint Presentation</vt:lpstr>
      <vt:lpstr>Activity 12-7: Discussing Firewalls</vt:lpstr>
      <vt:lpstr>Activity 12-7: Discussing Firewalls</vt:lpstr>
      <vt:lpstr>Activity 12-7: Discussing Firewalls</vt:lpstr>
      <vt:lpstr>Activity 12-7: Discussing Firewalls</vt:lpstr>
      <vt:lpstr>Activity 12-7: Discussing Firewalls</vt:lpstr>
      <vt:lpstr>Activity: Configuring a Firewall</vt:lpstr>
      <vt:lpstr>Topic E: Implement Logging Services</vt:lpstr>
      <vt:lpstr>System Logs</vt:lpstr>
      <vt:lpstr>Log File Locations</vt:lpstr>
      <vt:lpstr>Log Rotation</vt:lpstr>
      <vt:lpstr>The rsyslogd Service</vt:lpstr>
      <vt:lpstr>The /etc/rsyslog.conf File (Slide 1 of 2)</vt:lpstr>
      <vt:lpstr>The /etc/rsyslog.conf File (Slide 2 of 2)</vt:lpstr>
      <vt:lpstr>Third-Party Agents</vt:lpstr>
      <vt:lpstr>The journalctl Command (Slide 1 of 2)</vt:lpstr>
      <vt:lpstr>The journalctl Command (Slide 1 of 2)</vt:lpstr>
      <vt:lpstr>The last Command (Slide 1 of 2)</vt:lpstr>
      <vt:lpstr>The last Command (Slide 2 of 2)</vt:lpstr>
      <vt:lpstr>PowerPoint Presentation</vt:lpstr>
      <vt:lpstr>Activity 12-9: Discussing Logging Services</vt:lpstr>
      <vt:lpstr>Activity 12-9: Discussing Logging Services</vt:lpstr>
      <vt:lpstr>Activity 12-9: Discussing Logging Services</vt:lpstr>
      <vt:lpstr>Activity 12-9: Discussing Logging Services</vt:lpstr>
      <vt:lpstr>Activity 12-9: Discussing Logging Services</vt:lpstr>
      <vt:lpstr>Activity: Configuring rsyslog for Local and Remote Logging</vt:lpstr>
      <vt:lpstr>Activity: Examining Log Files</vt:lpstr>
      <vt:lpstr>Backup Types (Slide 1 of 2)</vt:lpstr>
      <vt:lpstr>Topic F: Back Up, Restore, and Verify Data</vt:lpstr>
      <vt:lpstr>Backup Types (Slide 2 of 2)</vt:lpstr>
      <vt:lpstr>The tar Command (Slide 1 of 2)</vt:lpstr>
      <vt:lpstr>The tar Command (Slide 2 of 2)</vt:lpstr>
      <vt:lpstr>The cpio Command</vt:lpstr>
      <vt:lpstr>The dd Command</vt:lpstr>
      <vt:lpstr>The mirrorvg Command</vt:lpstr>
      <vt:lpstr>Off-Site Backup</vt:lpstr>
      <vt:lpstr>Data Transfer Tools</vt:lpstr>
      <vt:lpstr>Activity: Archiving and Restoring Files</vt:lpstr>
      <vt:lpstr>Activity: Synchronizing Files</vt:lpstr>
      <vt:lpstr>Compression</vt:lpstr>
      <vt:lpstr>The gzip Command (Slide 1 of 2)</vt:lpstr>
      <vt:lpstr>The gzip Command (Slide 2 of 2)</vt:lpstr>
      <vt:lpstr>The xz Command (Slide 1 of 2)</vt:lpstr>
      <vt:lpstr>The xz Command (Slide 2 of 2)</vt:lpstr>
      <vt:lpstr>The bzip2 Suite (Slide 1 of 2)</vt:lpstr>
      <vt:lpstr>The bzip2 Suite (Slide 2 of 2)</vt:lpstr>
      <vt:lpstr>The zip Command</vt:lpstr>
      <vt:lpstr>Which Compression Method Should You Choose?</vt:lpstr>
      <vt:lpstr>Activity: Compressing Files</vt:lpstr>
      <vt:lpstr>Integrity Checking</vt:lpstr>
      <vt:lpstr>Hash Functions</vt:lpstr>
      <vt:lpstr>The md5sum Command</vt:lpstr>
      <vt:lpstr>SHA Commands (Slide 1 of 2)</vt:lpstr>
      <vt:lpstr>SHA Commands (Slide 2 of 2)</vt:lpstr>
      <vt:lpstr>PowerPoint Presentation</vt:lpstr>
      <vt:lpstr>Activity 12-15: Discussing Backing Up, Restoring, and Verifying Data</vt:lpstr>
      <vt:lpstr>Activity 12-15: Discussing Backing Up, Restoring, and Verifying Data</vt:lpstr>
      <vt:lpstr>Activity 12-15: Discussing Backing Up, Restoring, and Verifying Data</vt:lpstr>
      <vt:lpstr>Activity 12-15: Discussing Backing Up, Restoring, and Verifying Data</vt:lpstr>
      <vt:lpstr>Activity 12-15: Discussing Backing Up, Restoring, and Verifying Data</vt:lpstr>
      <vt:lpstr>Activity: Performing Integrity Checks on Files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Linux Systems</dc:title>
  <dc:subject/>
  <dc:creator>Jason Nufryk</dc:creator>
  <cp:keywords/>
  <dc:description/>
  <cp:lastModifiedBy>Danielle Andries</cp:lastModifiedBy>
  <cp:revision>223</cp:revision>
  <dcterms:created xsi:type="dcterms:W3CDTF">2018-09-18T20:33:01Z</dcterms:created>
  <dcterms:modified xsi:type="dcterms:W3CDTF">2019-10-04T20:18:06Z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